
<file path=[Content_Types].xml><?xml version="1.0" encoding="utf-8"?>
<Types xmlns="http://schemas.openxmlformats.org/package/2006/content-types">
  <Default Extension="gif" ContentType="image/gi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media/image4.jpg" ContentType="image/jpeg"/>
  <Override PartName="/ppt/media/image7.jpg" ContentType="image/jpeg"/>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6" r:id="rId2"/>
    <p:sldId id="400" r:id="rId3"/>
    <p:sldId id="433" r:id="rId4"/>
    <p:sldId id="401" r:id="rId5"/>
    <p:sldId id="457" r:id="rId6"/>
    <p:sldId id="462" r:id="rId7"/>
    <p:sldId id="402" r:id="rId8"/>
    <p:sldId id="440" r:id="rId9"/>
    <p:sldId id="441" r:id="rId10"/>
    <p:sldId id="442" r:id="rId11"/>
    <p:sldId id="456" r:id="rId12"/>
    <p:sldId id="477" r:id="rId13"/>
    <p:sldId id="479" r:id="rId14"/>
    <p:sldId id="444" r:id="rId15"/>
    <p:sldId id="434" r:id="rId16"/>
    <p:sldId id="451" r:id="rId17"/>
    <p:sldId id="484" r:id="rId18"/>
    <p:sldId id="485" r:id="rId19"/>
    <p:sldId id="439" r:id="rId20"/>
    <p:sldId id="286" r:id="rId21"/>
    <p:sldId id="287" r:id="rId22"/>
  </p:sldIdLst>
  <p:sldSz cx="12192000" cy="6858000"/>
  <p:notesSz cx="12192000" cy="6858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71" autoAdjust="0"/>
    <p:restoredTop sz="93511" autoAdjust="0"/>
  </p:normalViewPr>
  <p:slideViewPr>
    <p:cSldViewPr>
      <p:cViewPr varScale="1">
        <p:scale>
          <a:sx n="105" d="100"/>
          <a:sy n="105" d="100"/>
        </p:scale>
        <p:origin x="536" y="20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A41CDC20-9B7E-494B-8005-C4BF7D05BDA7}" type="datetimeFigureOut">
              <a:rPr lang="it-IT" smtClean="0"/>
              <a:t>31/03/23</a:t>
            </a:fld>
            <a:endParaRPr lang="it-IT"/>
          </a:p>
        </p:txBody>
      </p:sp>
      <p:sp>
        <p:nvSpPr>
          <p:cNvPr id="4" name="Segnaposto immagine diapositiva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213CC02C-C3F0-4B5B-BA21-CEC9AB32FFBC}" type="slidenum">
              <a:rPr lang="it-IT" smtClean="0"/>
              <a:t>‹N›</a:t>
            </a:fld>
            <a:endParaRPr lang="it-IT"/>
          </a:p>
        </p:txBody>
      </p:sp>
    </p:spTree>
    <p:extLst>
      <p:ext uri="{BB962C8B-B14F-4D97-AF65-F5344CB8AC3E}">
        <p14:creationId xmlns:p14="http://schemas.microsoft.com/office/powerpoint/2010/main" val="438664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13CC02C-C3F0-4B5B-BA21-CEC9AB32FFBC}" type="slidenum">
              <a:rPr lang="it-IT" smtClean="0"/>
              <a:t>7</a:t>
            </a:fld>
            <a:endParaRPr lang="it-IT"/>
          </a:p>
        </p:txBody>
      </p:sp>
    </p:spTree>
    <p:extLst>
      <p:ext uri="{BB962C8B-B14F-4D97-AF65-F5344CB8AC3E}">
        <p14:creationId xmlns:p14="http://schemas.microsoft.com/office/powerpoint/2010/main" val="530236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13CC02C-C3F0-4B5B-BA21-CEC9AB32FFBC}" type="slidenum">
              <a:rPr lang="it-IT" smtClean="0"/>
              <a:t>15</a:t>
            </a:fld>
            <a:endParaRPr lang="it-IT"/>
          </a:p>
        </p:txBody>
      </p:sp>
    </p:spTree>
    <p:extLst>
      <p:ext uri="{BB962C8B-B14F-4D97-AF65-F5344CB8AC3E}">
        <p14:creationId xmlns:p14="http://schemas.microsoft.com/office/powerpoint/2010/main" val="3304490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075559" y="53341"/>
            <a:ext cx="6040881" cy="513080"/>
          </a:xfrm>
          <a:prstGeom prst="rect">
            <a:avLst/>
          </a:prstGeom>
        </p:spPr>
        <p:txBody>
          <a:bodyPr wrap="square" lIns="0" tIns="0" rIns="0" bIns="0">
            <a:spAutoFit/>
          </a:bodyPr>
          <a:lstStyle>
            <a:lvl1pPr>
              <a:defRPr sz="3200" b="0" i="0">
                <a:solidFill>
                  <a:schemeClr val="tx1"/>
                </a:solidFill>
                <a:latin typeface="Trebuchet MS"/>
                <a:cs typeface="Trebuchet MS"/>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3/31/23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tx1"/>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sz="2200" b="1" i="0" u="sng">
                <a:solidFill>
                  <a:schemeClr val="tx1"/>
                </a:solidFill>
                <a:latin typeface="Trebuchet MS"/>
                <a:cs typeface="Trebuchet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3/31/23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tx1"/>
                </a:solidFill>
                <a:latin typeface="Trebuchet MS"/>
                <a:cs typeface="Trebuchet MS"/>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3/31/23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tx1"/>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3/31/23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88952" cy="6857999"/>
          </a:xfrm>
          <a:prstGeom prst="rect">
            <a:avLst/>
          </a:prstGeom>
          <a:blipFill>
            <a:blip r:embed="rId2" cstate="print"/>
            <a:stretch>
              <a:fillRect/>
            </a:stretch>
          </a:blipFill>
        </p:spPr>
        <p:txBody>
          <a:bodyPr wrap="square" lIns="0" tIns="0" rIns="0" bIns="0" rtlCol="0"/>
          <a:lstStyle/>
          <a:p>
            <a:endParaRPr/>
          </a:p>
        </p:txBody>
      </p:sp>
      <p:sp>
        <p:nvSpPr>
          <p:cNvPr id="17" name="bg object 17"/>
          <p:cNvSpPr/>
          <p:nvPr/>
        </p:nvSpPr>
        <p:spPr>
          <a:xfrm>
            <a:off x="1451584" y="908723"/>
            <a:ext cx="9706952" cy="5654658"/>
          </a:xfrm>
          <a:prstGeom prst="rect">
            <a:avLst/>
          </a:prstGeom>
          <a:blipFill>
            <a:blip r:embed="rId3" cstate="print"/>
            <a:stretch>
              <a:fillRect/>
            </a:stretch>
          </a:blipFill>
        </p:spPr>
        <p:txBody>
          <a:bodyPr wrap="square" lIns="0" tIns="0" rIns="0" bIns="0" rtlCol="0"/>
          <a:lstStyle/>
          <a:p>
            <a:endParaRPr/>
          </a:p>
        </p:txBody>
      </p:sp>
      <p:sp>
        <p:nvSpPr>
          <p:cNvPr id="18" name="bg object 18"/>
          <p:cNvSpPr/>
          <p:nvPr/>
        </p:nvSpPr>
        <p:spPr>
          <a:xfrm>
            <a:off x="0" y="0"/>
            <a:ext cx="2684221" cy="758304"/>
          </a:xfrm>
          <a:prstGeom prst="rect">
            <a:avLst/>
          </a:prstGeom>
          <a:blipFill>
            <a:blip r:embed="rId4"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3/31/23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88952" cy="6857999"/>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1208608" y="581659"/>
            <a:ext cx="9774783" cy="1068070"/>
          </a:xfrm>
          <a:prstGeom prst="rect">
            <a:avLst/>
          </a:prstGeom>
        </p:spPr>
        <p:txBody>
          <a:bodyPr wrap="square" lIns="0" tIns="0" rIns="0" bIns="0">
            <a:spAutoFit/>
          </a:bodyPr>
          <a:lstStyle>
            <a:lvl1pPr>
              <a:defRPr sz="3200" b="0" i="0">
                <a:solidFill>
                  <a:schemeClr val="tx1"/>
                </a:solidFill>
                <a:latin typeface="Trebuchet MS"/>
                <a:cs typeface="Trebuchet MS"/>
              </a:defRPr>
            </a:lvl1pPr>
          </a:lstStyle>
          <a:p>
            <a:endParaRPr/>
          </a:p>
        </p:txBody>
      </p:sp>
      <p:sp>
        <p:nvSpPr>
          <p:cNvPr id="3" name="Holder 3"/>
          <p:cNvSpPr>
            <a:spLocks noGrp="1"/>
          </p:cNvSpPr>
          <p:nvPr>
            <p:ph type="body" idx="1"/>
          </p:nvPr>
        </p:nvSpPr>
        <p:spPr>
          <a:xfrm>
            <a:off x="1216295" y="1862836"/>
            <a:ext cx="9752965" cy="4676775"/>
          </a:xfrm>
          <a:prstGeom prst="rect">
            <a:avLst/>
          </a:prstGeom>
        </p:spPr>
        <p:txBody>
          <a:bodyPr wrap="square" lIns="0" tIns="0" rIns="0" bIns="0">
            <a:spAutoFit/>
          </a:bodyPr>
          <a:lstStyle>
            <a:lvl1pPr>
              <a:defRPr sz="2200" b="1" i="0" u="sng">
                <a:solidFill>
                  <a:schemeClr val="tx1"/>
                </a:solidFill>
                <a:latin typeface="Trebuchet MS"/>
                <a:cs typeface="Trebuchet MS"/>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3/31/23</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lnx.camereminorili.it/wp-content/uploads/2022/06/Linee-Guida-Curatore-speciale-del-minore-aggiornate-al-21-maggio-2022-1.pdf" TargetMode="External"/><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2.xml.rels><?xml version="1.0" encoding="UTF-8" standalone="yes"?>
<Relationships xmlns="http://schemas.openxmlformats.org/package/2006/relationships"><Relationship Id="rId3" Type="http://schemas.openxmlformats.org/officeDocument/2006/relationships/hyperlink" Target="https://www.ilovevaldinon.it/ponte-tibetano-in-val-di-rabbi" TargetMode="External"/><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consiglionazionaleforense.it/web/cnf-news/-/24697-109"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www.salvisjuribus.it/il-prelievo-coattivo-del-materiale-biologico-e-il-principio-del-contraddittorio/"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8575" y="990600"/>
            <a:ext cx="12177713" cy="906787"/>
          </a:xfrm>
          <a:prstGeom prst="rect">
            <a:avLst/>
          </a:prstGeom>
        </p:spPr>
        <p:txBody>
          <a:bodyPr vert="horz" wrap="square" lIns="0" tIns="12700" rIns="0" bIns="0" rtlCol="0">
            <a:spAutoFit/>
          </a:bodyPr>
          <a:lstStyle/>
          <a:p>
            <a:pPr marL="757555" algn="ctr">
              <a:lnSpc>
                <a:spcPct val="150000"/>
              </a:lnSpc>
              <a:spcBef>
                <a:spcPts val="100"/>
              </a:spcBef>
            </a:pPr>
            <a:r>
              <a:rPr lang="it-IT" sz="4400" b="1" dirty="0">
                <a:latin typeface="Times New Roman"/>
                <a:cs typeface="Times New Roman"/>
              </a:rPr>
              <a:t>IL CURATORE SPECIALE  DEL MINORE</a:t>
            </a:r>
          </a:p>
        </p:txBody>
      </p:sp>
      <p:sp>
        <p:nvSpPr>
          <p:cNvPr id="4" name="object 4"/>
          <p:cNvSpPr txBox="1"/>
          <p:nvPr/>
        </p:nvSpPr>
        <p:spPr>
          <a:xfrm>
            <a:off x="1752600" y="5190235"/>
            <a:ext cx="9144000" cy="869469"/>
          </a:xfrm>
          <a:prstGeom prst="rect">
            <a:avLst/>
          </a:prstGeom>
        </p:spPr>
        <p:txBody>
          <a:bodyPr vert="horz" wrap="square" lIns="0" tIns="12700" rIns="0" bIns="0" rtlCol="0">
            <a:spAutoFit/>
          </a:bodyPr>
          <a:lstStyle/>
          <a:p>
            <a:pPr marL="12700" algn="ctr">
              <a:lnSpc>
                <a:spcPct val="100000"/>
              </a:lnSpc>
              <a:spcBef>
                <a:spcPts val="100"/>
              </a:spcBef>
            </a:pPr>
            <a:r>
              <a:rPr sz="1800" spc="-120" dirty="0">
                <a:solidFill>
                  <a:srgbClr val="7F7F7F"/>
                </a:solidFill>
                <a:latin typeface="Times New Roman"/>
                <a:cs typeface="Times New Roman"/>
              </a:rPr>
              <a:t>AVV. </a:t>
            </a:r>
            <a:r>
              <a:rPr sz="1800" spc="-5" dirty="0">
                <a:solidFill>
                  <a:srgbClr val="7F7F7F"/>
                </a:solidFill>
                <a:latin typeface="Times New Roman"/>
                <a:cs typeface="Times New Roman"/>
              </a:rPr>
              <a:t>GRAZIA CESARO </a:t>
            </a:r>
            <a:r>
              <a:rPr sz="1800" dirty="0">
                <a:solidFill>
                  <a:srgbClr val="7F7F7F"/>
                </a:solidFill>
                <a:latin typeface="Times New Roman"/>
                <a:cs typeface="Times New Roman"/>
              </a:rPr>
              <a:t>- </a:t>
            </a:r>
            <a:r>
              <a:rPr sz="1800" spc="-5" dirty="0">
                <a:solidFill>
                  <a:srgbClr val="7F7F7F"/>
                </a:solidFill>
                <a:latin typeface="Times New Roman"/>
                <a:cs typeface="Times New Roman"/>
              </a:rPr>
              <a:t>PRESIDENTE </a:t>
            </a:r>
            <a:r>
              <a:rPr sz="1800" dirty="0">
                <a:solidFill>
                  <a:srgbClr val="7F7F7F"/>
                </a:solidFill>
                <a:latin typeface="Times New Roman"/>
                <a:cs typeface="Times New Roman"/>
              </a:rPr>
              <a:t>UNIONE NAZIONALE </a:t>
            </a:r>
            <a:r>
              <a:rPr sz="1800" spc="-5" dirty="0">
                <a:solidFill>
                  <a:srgbClr val="7F7F7F"/>
                </a:solidFill>
                <a:latin typeface="Times New Roman"/>
                <a:cs typeface="Times New Roman"/>
              </a:rPr>
              <a:t>CAMERE</a:t>
            </a:r>
            <a:r>
              <a:rPr lang="it-IT" sz="1800" spc="-5" dirty="0">
                <a:solidFill>
                  <a:srgbClr val="7F7F7F"/>
                </a:solidFill>
                <a:latin typeface="Times New Roman"/>
                <a:cs typeface="Times New Roman"/>
              </a:rPr>
              <a:t> </a:t>
            </a:r>
            <a:r>
              <a:rPr sz="1800" spc="-280" dirty="0">
                <a:solidFill>
                  <a:srgbClr val="7F7F7F"/>
                </a:solidFill>
                <a:latin typeface="Times New Roman"/>
                <a:cs typeface="Times New Roman"/>
              </a:rPr>
              <a:t> </a:t>
            </a:r>
            <a:r>
              <a:rPr sz="1800" spc="-5" dirty="0">
                <a:solidFill>
                  <a:srgbClr val="7F7F7F"/>
                </a:solidFill>
                <a:latin typeface="Times New Roman"/>
                <a:cs typeface="Times New Roman"/>
              </a:rPr>
              <a:t>MINORILI</a:t>
            </a:r>
            <a:endParaRPr lang="it-IT" sz="1800" spc="-5" dirty="0">
              <a:solidFill>
                <a:srgbClr val="7F7F7F"/>
              </a:solidFill>
              <a:latin typeface="Times New Roman"/>
              <a:cs typeface="Times New Roman"/>
            </a:endParaRPr>
          </a:p>
          <a:p>
            <a:pPr marL="12700" algn="ctr">
              <a:lnSpc>
                <a:spcPct val="100000"/>
              </a:lnSpc>
              <a:spcBef>
                <a:spcPts val="100"/>
              </a:spcBef>
            </a:pPr>
            <a:r>
              <a:rPr lang="it-IT" spc="-5" dirty="0">
                <a:solidFill>
                  <a:srgbClr val="7F7F7F"/>
                </a:solidFill>
                <a:latin typeface="Times New Roman"/>
                <a:cs typeface="Times New Roman"/>
              </a:rPr>
              <a:t>31  marzo 2023  </a:t>
            </a:r>
          </a:p>
          <a:p>
            <a:pPr marL="12700" algn="ctr">
              <a:lnSpc>
                <a:spcPct val="100000"/>
              </a:lnSpc>
              <a:spcBef>
                <a:spcPts val="100"/>
              </a:spcBef>
            </a:pPr>
            <a:endParaRPr lang="it-IT" spc="-5" dirty="0">
              <a:solidFill>
                <a:srgbClr val="7F7F7F"/>
              </a:solidFill>
              <a:latin typeface="Times New Roman"/>
              <a:cs typeface="Times New Roman"/>
            </a:endParaRPr>
          </a:p>
        </p:txBody>
      </p:sp>
      <p:sp>
        <p:nvSpPr>
          <p:cNvPr id="5" name="object 5"/>
          <p:cNvSpPr/>
          <p:nvPr/>
        </p:nvSpPr>
        <p:spPr>
          <a:xfrm>
            <a:off x="0" y="0"/>
            <a:ext cx="2684221" cy="758304"/>
          </a:xfrm>
          <a:prstGeom prst="rect">
            <a:avLst/>
          </a:prstGeom>
          <a:blipFill>
            <a:blip r:embed="rId2" cstate="print"/>
            <a:stretch>
              <a:fillRect/>
            </a:stretch>
          </a:blipFill>
        </p:spPr>
        <p:txBody>
          <a:bodyPr wrap="square" lIns="0" tIns="0" rIns="0" bIns="0" rtlCol="0"/>
          <a:lstStyle/>
          <a:p>
            <a:endParaRPr/>
          </a:p>
        </p:txBody>
      </p:sp>
      <p:sp>
        <p:nvSpPr>
          <p:cNvPr id="2" name="CasellaDiTesto 1">
            <a:extLst>
              <a:ext uri="{FF2B5EF4-FFF2-40B4-BE49-F238E27FC236}">
                <a16:creationId xmlns:a16="http://schemas.microsoft.com/office/drawing/2014/main" id="{3B09C8A9-E3B7-3DF7-8252-3BBB1515C538}"/>
              </a:ext>
            </a:extLst>
          </p:cNvPr>
          <p:cNvSpPr txBox="1"/>
          <p:nvPr/>
        </p:nvSpPr>
        <p:spPr>
          <a:xfrm>
            <a:off x="1066800" y="3429000"/>
            <a:ext cx="10744200" cy="954107"/>
          </a:xfrm>
          <a:prstGeom prst="rect">
            <a:avLst/>
          </a:prstGeom>
          <a:noFill/>
        </p:spPr>
        <p:txBody>
          <a:bodyPr wrap="square" rtlCol="0">
            <a:spAutoFit/>
          </a:bodyPr>
          <a:lstStyle/>
          <a:p>
            <a:r>
              <a:rPr lang="it-IT" b="1" dirty="0"/>
              <a:t>DIRITTO MINORILE E DELLE RELAZIONI FAMILIARI : LE NOVITA’ DELLA CARTABIA</a:t>
            </a:r>
          </a:p>
          <a:p>
            <a:endParaRPr lang="it-IT" dirty="0"/>
          </a:p>
          <a:p>
            <a:r>
              <a:rPr lang="it-IT" dirty="0"/>
              <a:t>				</a:t>
            </a:r>
            <a:r>
              <a:rPr lang="it-IT" sz="2000" b="1" dirty="0"/>
              <a:t>COA NOCERA INFERIORE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59123EB-D23B-4DE7-B591-CEE5BC55E7BA}"/>
              </a:ext>
            </a:extLst>
          </p:cNvPr>
          <p:cNvSpPr>
            <a:spLocks noGrp="1"/>
          </p:cNvSpPr>
          <p:nvPr>
            <p:ph type="title"/>
          </p:nvPr>
        </p:nvSpPr>
        <p:spPr>
          <a:xfrm>
            <a:off x="1237183" y="567414"/>
            <a:ext cx="9774783" cy="553998"/>
          </a:xfrm>
        </p:spPr>
        <p:txBody>
          <a:bodyPr/>
          <a:lstStyle/>
          <a:p>
            <a:pPr algn="ctr"/>
            <a:r>
              <a:rPr kumimoji="0" lang="it-IT" sz="3600" b="0" i="0" u="none" strike="noStrike" kern="0" cap="none" spc="0" normalizeH="0" baseline="0" noProof="0" dirty="0">
                <a:ln>
                  <a:noFill/>
                </a:ln>
                <a:solidFill>
                  <a:prstClr val="black"/>
                </a:solidFill>
                <a:effectLst/>
                <a:uLnTx/>
                <a:uFillTx/>
                <a:latin typeface="Trebuchet MS"/>
                <a:ea typeface="+mj-ea"/>
              </a:rPr>
              <a:t>IL CURATORE SPECIALE ART. 473-bis.8 c.p.c</a:t>
            </a:r>
            <a:r>
              <a:rPr kumimoji="0" lang="it-IT" sz="3200" b="0" i="0" u="none" strike="noStrike" kern="0" cap="none" spc="0" normalizeH="0" baseline="0" noProof="0" dirty="0">
                <a:ln>
                  <a:noFill/>
                </a:ln>
                <a:solidFill>
                  <a:prstClr val="black"/>
                </a:solidFill>
                <a:effectLst/>
                <a:uLnTx/>
                <a:uFillTx/>
                <a:latin typeface="Trebuchet MS"/>
                <a:ea typeface="+mj-ea"/>
              </a:rPr>
              <a:t>.</a:t>
            </a:r>
            <a:endParaRPr lang="it-IT" dirty="0"/>
          </a:p>
        </p:txBody>
      </p:sp>
      <p:sp>
        <p:nvSpPr>
          <p:cNvPr id="3" name="Segnaposto testo 2">
            <a:extLst>
              <a:ext uri="{FF2B5EF4-FFF2-40B4-BE49-F238E27FC236}">
                <a16:creationId xmlns:a16="http://schemas.microsoft.com/office/drawing/2014/main" id="{815E4779-A0B7-84DA-47D7-C9C0FA5F5101}"/>
              </a:ext>
            </a:extLst>
          </p:cNvPr>
          <p:cNvSpPr>
            <a:spLocks noGrp="1"/>
          </p:cNvSpPr>
          <p:nvPr>
            <p:ph type="body" idx="1"/>
          </p:nvPr>
        </p:nvSpPr>
        <p:spPr>
          <a:xfrm>
            <a:off x="6466023" y="1481924"/>
            <a:ext cx="2514600" cy="767442"/>
          </a:xfrm>
        </p:spPr>
        <p:style>
          <a:lnRef idx="2">
            <a:schemeClr val="dk1"/>
          </a:lnRef>
          <a:fillRef idx="1">
            <a:schemeClr val="lt1"/>
          </a:fillRef>
          <a:effectRef idx="0">
            <a:schemeClr val="dk1"/>
          </a:effectRef>
          <a:fontRef idx="minor">
            <a:schemeClr val="dk1"/>
          </a:fontRef>
        </p:style>
        <p:txBody>
          <a:bodyPr/>
          <a:lstStyle/>
          <a:p>
            <a:r>
              <a:rPr lang="it-IT" dirty="0"/>
              <a:t>                                                                       Chi può chiederla?</a:t>
            </a:r>
          </a:p>
        </p:txBody>
      </p:sp>
      <p:sp>
        <p:nvSpPr>
          <p:cNvPr id="4" name="object 2">
            <a:extLst>
              <a:ext uri="{FF2B5EF4-FFF2-40B4-BE49-F238E27FC236}">
                <a16:creationId xmlns:a16="http://schemas.microsoft.com/office/drawing/2014/main" id="{6C42F020-5E83-8D98-0FDB-8F03285D541F}"/>
              </a:ext>
            </a:extLst>
          </p:cNvPr>
          <p:cNvSpPr/>
          <p:nvPr/>
        </p:nvSpPr>
        <p:spPr>
          <a:xfrm>
            <a:off x="1208608" y="1150897"/>
            <a:ext cx="9607550" cy="0"/>
          </a:xfrm>
          <a:custGeom>
            <a:avLst/>
            <a:gdLst/>
            <a:ahLst/>
            <a:cxnLst/>
            <a:rect l="l" t="t" r="r" b="b"/>
            <a:pathLst>
              <a:path w="9607550">
                <a:moveTo>
                  <a:pt x="0" y="0"/>
                </a:moveTo>
                <a:lnTo>
                  <a:pt x="9607525" y="1"/>
                </a:lnTo>
              </a:path>
            </a:pathLst>
          </a:custGeom>
          <a:ln w="31750">
            <a:solidFill>
              <a:srgbClr val="B71E42"/>
            </a:solidFill>
          </a:ln>
        </p:spPr>
        <p:txBody>
          <a:bodyPr wrap="square" lIns="0" tIns="0" rIns="0" bIns="0" rtlCol="0"/>
          <a:lstStyle/>
          <a:p>
            <a:endParaRPr/>
          </a:p>
        </p:txBody>
      </p:sp>
      <p:sp>
        <p:nvSpPr>
          <p:cNvPr id="5" name="object 4">
            <a:extLst>
              <a:ext uri="{FF2B5EF4-FFF2-40B4-BE49-F238E27FC236}">
                <a16:creationId xmlns:a16="http://schemas.microsoft.com/office/drawing/2014/main" id="{C8B592C2-3E5B-B0CC-0E6F-34E8EC056905}"/>
              </a:ext>
            </a:extLst>
          </p:cNvPr>
          <p:cNvSpPr/>
          <p:nvPr/>
        </p:nvSpPr>
        <p:spPr>
          <a:xfrm>
            <a:off x="1" y="1"/>
            <a:ext cx="2209799" cy="581658"/>
          </a:xfrm>
          <a:prstGeom prst="rect">
            <a:avLst/>
          </a:prstGeom>
          <a:blipFill>
            <a:blip r:embed="rId2" cstate="print"/>
            <a:stretch>
              <a:fillRect/>
            </a:stretch>
          </a:blipFill>
        </p:spPr>
        <p:txBody>
          <a:bodyPr wrap="square" lIns="0" tIns="0" rIns="0" bIns="0" rtlCol="0"/>
          <a:lstStyle/>
          <a:p>
            <a:endParaRPr/>
          </a:p>
        </p:txBody>
      </p:sp>
      <p:sp>
        <p:nvSpPr>
          <p:cNvPr id="6" name="Rettangolo 5">
            <a:extLst>
              <a:ext uri="{FF2B5EF4-FFF2-40B4-BE49-F238E27FC236}">
                <a16:creationId xmlns:a16="http://schemas.microsoft.com/office/drawing/2014/main" id="{438E1DC5-A0AF-F374-2E68-40627733BD65}"/>
              </a:ext>
            </a:extLst>
          </p:cNvPr>
          <p:cNvSpPr/>
          <p:nvPr/>
        </p:nvSpPr>
        <p:spPr>
          <a:xfrm>
            <a:off x="990600" y="1705813"/>
            <a:ext cx="3429000" cy="1143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sz="2500" b="1" dirty="0"/>
              <a:t>Revoca curatore s.</a:t>
            </a:r>
            <a:endParaRPr lang="it-IT" dirty="0"/>
          </a:p>
        </p:txBody>
      </p:sp>
      <p:cxnSp>
        <p:nvCxnSpPr>
          <p:cNvPr id="8" name="Connettore 2 7">
            <a:extLst>
              <a:ext uri="{FF2B5EF4-FFF2-40B4-BE49-F238E27FC236}">
                <a16:creationId xmlns:a16="http://schemas.microsoft.com/office/drawing/2014/main" id="{134298BA-B6C1-B4D1-1BFA-7A8246B41524}"/>
              </a:ext>
            </a:extLst>
          </p:cNvPr>
          <p:cNvCxnSpPr>
            <a:cxnSpLocks/>
          </p:cNvCxnSpPr>
          <p:nvPr/>
        </p:nvCxnSpPr>
        <p:spPr>
          <a:xfrm>
            <a:off x="4472292" y="1977721"/>
            <a:ext cx="1893718" cy="8160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nettore 2 9">
            <a:extLst>
              <a:ext uri="{FF2B5EF4-FFF2-40B4-BE49-F238E27FC236}">
                <a16:creationId xmlns:a16="http://schemas.microsoft.com/office/drawing/2014/main" id="{1FE17CBA-CAA1-30FF-8D9B-11C990F5B9D3}"/>
              </a:ext>
            </a:extLst>
          </p:cNvPr>
          <p:cNvCxnSpPr>
            <a:cxnSpLocks/>
          </p:cNvCxnSpPr>
          <p:nvPr/>
        </p:nvCxnSpPr>
        <p:spPr>
          <a:xfrm>
            <a:off x="4454203" y="2470901"/>
            <a:ext cx="1921332" cy="13674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nettore 2 11">
            <a:extLst>
              <a:ext uri="{FF2B5EF4-FFF2-40B4-BE49-F238E27FC236}">
                <a16:creationId xmlns:a16="http://schemas.microsoft.com/office/drawing/2014/main" id="{05C5E296-7A74-7219-9545-58547C9E12AB}"/>
              </a:ext>
            </a:extLst>
          </p:cNvPr>
          <p:cNvCxnSpPr>
            <a:cxnSpLocks/>
          </p:cNvCxnSpPr>
          <p:nvPr/>
        </p:nvCxnSpPr>
        <p:spPr>
          <a:xfrm>
            <a:off x="4455942" y="2904462"/>
            <a:ext cx="1936025" cy="20269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nettore 2 13">
            <a:extLst>
              <a:ext uri="{FF2B5EF4-FFF2-40B4-BE49-F238E27FC236}">
                <a16:creationId xmlns:a16="http://schemas.microsoft.com/office/drawing/2014/main" id="{414358DE-B5A8-772E-038E-0B0A6939028D}"/>
              </a:ext>
            </a:extLst>
          </p:cNvPr>
          <p:cNvCxnSpPr>
            <a:cxnSpLocks/>
          </p:cNvCxnSpPr>
          <p:nvPr/>
        </p:nvCxnSpPr>
        <p:spPr>
          <a:xfrm>
            <a:off x="4115576" y="2935170"/>
            <a:ext cx="2250434" cy="30846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ttangolo 14">
            <a:extLst>
              <a:ext uri="{FF2B5EF4-FFF2-40B4-BE49-F238E27FC236}">
                <a16:creationId xmlns:a16="http://schemas.microsoft.com/office/drawing/2014/main" id="{BDB565A3-F25B-8055-ECB9-51722161FF6B}"/>
              </a:ext>
            </a:extLst>
          </p:cNvPr>
          <p:cNvSpPr/>
          <p:nvPr/>
        </p:nvSpPr>
        <p:spPr>
          <a:xfrm>
            <a:off x="6466023" y="2525132"/>
            <a:ext cx="2514600" cy="762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b="0" u="none" dirty="0">
                <a:effectLst/>
                <a:latin typeface="Trebuchet MS" panose="020B0603020202020204" pitchFamily="34" charset="0"/>
              </a:rPr>
              <a:t>Il minore che abbia compiuto quattordici anni</a:t>
            </a:r>
            <a:endParaRPr lang="it-IT" dirty="0"/>
          </a:p>
        </p:txBody>
      </p:sp>
      <p:sp>
        <p:nvSpPr>
          <p:cNvPr id="17" name="Rettangolo 16">
            <a:extLst>
              <a:ext uri="{FF2B5EF4-FFF2-40B4-BE49-F238E27FC236}">
                <a16:creationId xmlns:a16="http://schemas.microsoft.com/office/drawing/2014/main" id="{6B3ADB9C-1DD9-3DDB-BF28-2ED26AC8DB56}"/>
              </a:ext>
            </a:extLst>
          </p:cNvPr>
          <p:cNvSpPr/>
          <p:nvPr/>
        </p:nvSpPr>
        <p:spPr>
          <a:xfrm>
            <a:off x="6466023" y="3652120"/>
            <a:ext cx="2514600" cy="76199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it-IT" sz="1600" b="0" u="none" dirty="0">
                <a:effectLst/>
                <a:latin typeface="Trebuchet MS" panose="020B0603020202020204" pitchFamily="34" charset="0"/>
              </a:rPr>
              <a:t>i genitori che</a:t>
            </a:r>
            <a:br>
              <a:rPr lang="it-IT" sz="1600" b="0" u="none" dirty="0">
                <a:latin typeface="Trebuchet MS" panose="020B0603020202020204" pitchFamily="34" charset="0"/>
              </a:rPr>
            </a:br>
            <a:r>
              <a:rPr lang="it-IT" sz="1600" b="0" u="none" dirty="0">
                <a:effectLst/>
                <a:latin typeface="Trebuchet MS" panose="020B0603020202020204" pitchFamily="34" charset="0"/>
              </a:rPr>
              <a:t>esercitano la responsabilità genitoriale</a:t>
            </a:r>
            <a:endParaRPr lang="it-IT" sz="1600" dirty="0"/>
          </a:p>
        </p:txBody>
      </p:sp>
      <p:sp>
        <p:nvSpPr>
          <p:cNvPr id="18" name="Rettangolo 17">
            <a:extLst>
              <a:ext uri="{FF2B5EF4-FFF2-40B4-BE49-F238E27FC236}">
                <a16:creationId xmlns:a16="http://schemas.microsoft.com/office/drawing/2014/main" id="{DB96570D-5ACD-8C84-7949-78B97286E9EE}"/>
              </a:ext>
            </a:extLst>
          </p:cNvPr>
          <p:cNvSpPr/>
          <p:nvPr/>
        </p:nvSpPr>
        <p:spPr>
          <a:xfrm>
            <a:off x="6466023" y="4772155"/>
            <a:ext cx="2669905" cy="60958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b="0" u="none">
                <a:effectLst/>
                <a:latin typeface="Trebuchet MS" panose="020B0603020202020204" pitchFamily="34" charset="0"/>
              </a:rPr>
              <a:t>il tutore</a:t>
            </a:r>
            <a:endParaRPr lang="it-IT"/>
          </a:p>
        </p:txBody>
      </p:sp>
      <p:sp>
        <p:nvSpPr>
          <p:cNvPr id="19" name="Rettangolo 18">
            <a:extLst>
              <a:ext uri="{FF2B5EF4-FFF2-40B4-BE49-F238E27FC236}">
                <a16:creationId xmlns:a16="http://schemas.microsoft.com/office/drawing/2014/main" id="{C31A7508-39B5-4A02-0AA1-2DF6674D8108}"/>
              </a:ext>
            </a:extLst>
          </p:cNvPr>
          <p:cNvSpPr/>
          <p:nvPr/>
        </p:nvSpPr>
        <p:spPr>
          <a:xfrm>
            <a:off x="6485074" y="5717498"/>
            <a:ext cx="2631805" cy="91441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b="0" u="none">
                <a:effectLst/>
                <a:latin typeface="Trebuchet MS" panose="020B0603020202020204" pitchFamily="34" charset="0"/>
              </a:rPr>
              <a:t>il pubblico</a:t>
            </a:r>
            <a:br>
              <a:rPr lang="it-IT" b="0" u="none">
                <a:latin typeface="Trebuchet MS" panose="020B0603020202020204" pitchFamily="34" charset="0"/>
              </a:rPr>
            </a:br>
            <a:r>
              <a:rPr lang="it-IT" b="0" u="none">
                <a:effectLst/>
                <a:latin typeface="Trebuchet MS" panose="020B0603020202020204" pitchFamily="34" charset="0"/>
              </a:rPr>
              <a:t>ministero</a:t>
            </a:r>
            <a:endParaRPr lang="it-IT"/>
          </a:p>
        </p:txBody>
      </p:sp>
      <p:sp>
        <p:nvSpPr>
          <p:cNvPr id="22" name="Freccia in giù 21">
            <a:extLst>
              <a:ext uri="{FF2B5EF4-FFF2-40B4-BE49-F238E27FC236}">
                <a16:creationId xmlns:a16="http://schemas.microsoft.com/office/drawing/2014/main" id="{B2116207-032A-BCA3-2009-254C154059F5}"/>
              </a:ext>
            </a:extLst>
          </p:cNvPr>
          <p:cNvSpPr/>
          <p:nvPr/>
        </p:nvSpPr>
        <p:spPr>
          <a:xfrm>
            <a:off x="2398542" y="3002179"/>
            <a:ext cx="381000" cy="6858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Rettangolo 26">
            <a:extLst>
              <a:ext uri="{FF2B5EF4-FFF2-40B4-BE49-F238E27FC236}">
                <a16:creationId xmlns:a16="http://schemas.microsoft.com/office/drawing/2014/main" id="{127DC153-5813-6B7E-D0BB-34E38CB39D9E}"/>
              </a:ext>
            </a:extLst>
          </p:cNvPr>
          <p:cNvSpPr/>
          <p:nvPr/>
        </p:nvSpPr>
        <p:spPr>
          <a:xfrm>
            <a:off x="1008771" y="3712461"/>
            <a:ext cx="3429000" cy="139707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it-IT" sz="1600" b="0" u="none" dirty="0">
                <a:effectLst/>
                <a:latin typeface="Trebuchet MS" panose="020B0603020202020204" pitchFamily="34" charset="0"/>
              </a:rPr>
              <a:t>Può essere chiesta </a:t>
            </a:r>
            <a:r>
              <a:rPr lang="it-IT" sz="1600" b="0" u="none" dirty="0">
                <a:solidFill>
                  <a:srgbClr val="FF0000"/>
                </a:solidFill>
                <a:effectLst/>
                <a:latin typeface="Trebuchet MS" panose="020B0603020202020204" pitchFamily="34" charset="0"/>
              </a:rPr>
              <a:t>con istanza motivata al presidente del</a:t>
            </a:r>
            <a:br>
              <a:rPr lang="it-IT" sz="1600" b="0" u="none" dirty="0">
                <a:solidFill>
                  <a:srgbClr val="FF0000"/>
                </a:solidFill>
                <a:latin typeface="Trebuchet MS" panose="020B0603020202020204" pitchFamily="34" charset="0"/>
              </a:rPr>
            </a:br>
            <a:r>
              <a:rPr lang="it-IT" sz="1600" b="0" u="none" dirty="0">
                <a:solidFill>
                  <a:srgbClr val="FF0000"/>
                </a:solidFill>
                <a:effectLst/>
                <a:latin typeface="Trebuchet MS" panose="020B0603020202020204" pitchFamily="34" charset="0"/>
              </a:rPr>
              <a:t>tribunale o al giudice che procede</a:t>
            </a:r>
            <a:r>
              <a:rPr lang="it-IT" sz="1600" b="0" u="none" dirty="0">
                <a:effectLst/>
                <a:latin typeface="Trebuchet MS" panose="020B0603020202020204" pitchFamily="34" charset="0"/>
              </a:rPr>
              <a:t>, che decide con decreto non</a:t>
            </a:r>
            <a:br>
              <a:rPr lang="it-IT" sz="1600" b="0" u="none" dirty="0">
                <a:latin typeface="Trebuchet MS" panose="020B0603020202020204" pitchFamily="34" charset="0"/>
              </a:rPr>
            </a:br>
            <a:r>
              <a:rPr lang="it-IT" sz="1600" b="0" u="none" dirty="0">
                <a:effectLst/>
                <a:latin typeface="Trebuchet MS" panose="020B0603020202020204" pitchFamily="34" charset="0"/>
              </a:rPr>
              <a:t>impugnabile</a:t>
            </a:r>
            <a:endParaRPr lang="it-IT" sz="1600" dirty="0"/>
          </a:p>
        </p:txBody>
      </p:sp>
      <p:sp>
        <p:nvSpPr>
          <p:cNvPr id="28" name="Freccia in giù 27">
            <a:extLst>
              <a:ext uri="{FF2B5EF4-FFF2-40B4-BE49-F238E27FC236}">
                <a16:creationId xmlns:a16="http://schemas.microsoft.com/office/drawing/2014/main" id="{3C946FDC-DCC1-1CC3-C0EF-03478E48D9E0}"/>
              </a:ext>
            </a:extLst>
          </p:cNvPr>
          <p:cNvSpPr/>
          <p:nvPr/>
        </p:nvSpPr>
        <p:spPr>
          <a:xfrm>
            <a:off x="2398542" y="5148413"/>
            <a:ext cx="381000" cy="6858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Rettangolo 28">
            <a:extLst>
              <a:ext uri="{FF2B5EF4-FFF2-40B4-BE49-F238E27FC236}">
                <a16:creationId xmlns:a16="http://schemas.microsoft.com/office/drawing/2014/main" id="{E04B723D-09BF-CA5A-B75B-08CC04068E44}"/>
              </a:ext>
            </a:extLst>
          </p:cNvPr>
          <p:cNvSpPr/>
          <p:nvPr/>
        </p:nvSpPr>
        <p:spPr>
          <a:xfrm>
            <a:off x="990600" y="5920574"/>
            <a:ext cx="3465342" cy="86796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it-IT" sz="1600" b="0" u="none" dirty="0">
                <a:solidFill>
                  <a:srgbClr val="FF0000"/>
                </a:solidFill>
                <a:effectLst/>
                <a:latin typeface="Trebuchet MS" panose="020B0603020202020204" pitchFamily="34" charset="0"/>
              </a:rPr>
              <a:t>per gravi inadempienze o perché</a:t>
            </a:r>
            <a:br>
              <a:rPr lang="it-IT" sz="1600" b="0" u="none" dirty="0">
                <a:solidFill>
                  <a:srgbClr val="FF0000"/>
                </a:solidFill>
                <a:latin typeface="Trebuchet MS" panose="020B0603020202020204" pitchFamily="34" charset="0"/>
              </a:rPr>
            </a:br>
            <a:r>
              <a:rPr lang="it-IT" sz="1600" b="0" u="none" dirty="0">
                <a:solidFill>
                  <a:srgbClr val="FF0000"/>
                </a:solidFill>
                <a:effectLst/>
                <a:latin typeface="Trebuchet MS" panose="020B0603020202020204" pitchFamily="34" charset="0"/>
              </a:rPr>
              <a:t>mancano o sono venuti meno i presupposti per la sua nomina</a:t>
            </a:r>
            <a:endParaRPr lang="it-IT" sz="1600" dirty="0">
              <a:solidFill>
                <a:srgbClr val="FF0000"/>
              </a:solidFill>
            </a:endParaRPr>
          </a:p>
        </p:txBody>
      </p:sp>
      <p:pic>
        <p:nvPicPr>
          <p:cNvPr id="8194" name="Picture 2" descr="Revoca Agevolazione su Prima Casa: alcuni utili chiarimenti">
            <a:extLst>
              <a:ext uri="{FF2B5EF4-FFF2-40B4-BE49-F238E27FC236}">
                <a16:creationId xmlns:a16="http://schemas.microsoft.com/office/drawing/2014/main" id="{3E1D7604-FDB2-3AD3-5815-2EE6FD6188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9108" y="1905004"/>
            <a:ext cx="2912892" cy="3329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9522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831396-6699-C01B-ADD2-652827ACD01D}"/>
              </a:ext>
            </a:extLst>
          </p:cNvPr>
          <p:cNvSpPr>
            <a:spLocks noGrp="1"/>
          </p:cNvSpPr>
          <p:nvPr>
            <p:ph type="title"/>
          </p:nvPr>
        </p:nvSpPr>
        <p:spPr>
          <a:xfrm>
            <a:off x="838200" y="515470"/>
            <a:ext cx="10515600" cy="1066797"/>
          </a:xfrm>
        </p:spPr>
        <p:txBody>
          <a:bodyPr>
            <a:noAutofit/>
          </a:bodyPr>
          <a:lstStyle/>
          <a:p>
            <a:pPr algn="ctr"/>
            <a:r>
              <a:rPr lang="it-IT" sz="3600" dirty="0"/>
              <a:t>IL CURATORE SPECIALE ART. 473-bis.8:</a:t>
            </a:r>
            <a:br>
              <a:rPr lang="it-IT" sz="3600" dirty="0"/>
            </a:br>
            <a:r>
              <a:rPr lang="it-IT" sz="3600" dirty="0"/>
              <a:t>L’ASCOLTO</a:t>
            </a:r>
          </a:p>
        </p:txBody>
      </p:sp>
      <p:sp>
        <p:nvSpPr>
          <p:cNvPr id="4" name="Segnaposto numero diapositiva 3">
            <a:extLst>
              <a:ext uri="{FF2B5EF4-FFF2-40B4-BE49-F238E27FC236}">
                <a16:creationId xmlns:a16="http://schemas.microsoft.com/office/drawing/2014/main" id="{F47458A0-3EEC-9238-1BBD-44FDDE66DB53}"/>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B778666-89AC-834C-BF3F-F01802C46569}" type="slidenum">
              <a:rPr lang="it-IT" smtClean="0"/>
              <a:pPr/>
              <a:t>11</a:t>
            </a:fld>
            <a:endParaRPr lang="it-IT"/>
          </a:p>
        </p:txBody>
      </p:sp>
      <p:sp>
        <p:nvSpPr>
          <p:cNvPr id="5" name="object 2">
            <a:extLst>
              <a:ext uri="{FF2B5EF4-FFF2-40B4-BE49-F238E27FC236}">
                <a16:creationId xmlns:a16="http://schemas.microsoft.com/office/drawing/2014/main" id="{A4A1FD17-66D1-7E0B-7A39-013C14AA8B7D}"/>
              </a:ext>
            </a:extLst>
          </p:cNvPr>
          <p:cNvSpPr/>
          <p:nvPr/>
        </p:nvSpPr>
        <p:spPr>
          <a:xfrm>
            <a:off x="1292225" y="1676400"/>
            <a:ext cx="9607550" cy="0"/>
          </a:xfrm>
          <a:custGeom>
            <a:avLst/>
            <a:gdLst/>
            <a:ahLst/>
            <a:cxnLst/>
            <a:rect l="l" t="t" r="r" b="b"/>
            <a:pathLst>
              <a:path w="9607550">
                <a:moveTo>
                  <a:pt x="0" y="0"/>
                </a:moveTo>
                <a:lnTo>
                  <a:pt x="9607525" y="1"/>
                </a:lnTo>
              </a:path>
            </a:pathLst>
          </a:custGeom>
          <a:ln w="31750">
            <a:solidFill>
              <a:srgbClr val="B71E42"/>
            </a:solidFill>
          </a:ln>
        </p:spPr>
        <p:txBody>
          <a:bodyPr wrap="square" lIns="0" tIns="0" rIns="0" bIns="0" rtlCol="0"/>
          <a:lstStyle/>
          <a:p>
            <a:endParaRPr/>
          </a:p>
        </p:txBody>
      </p:sp>
      <p:sp>
        <p:nvSpPr>
          <p:cNvPr id="6" name="object 4">
            <a:extLst>
              <a:ext uri="{FF2B5EF4-FFF2-40B4-BE49-F238E27FC236}">
                <a16:creationId xmlns:a16="http://schemas.microsoft.com/office/drawing/2014/main" id="{C94A0C8C-5314-E328-F4C4-E41E81638005}"/>
              </a:ext>
            </a:extLst>
          </p:cNvPr>
          <p:cNvSpPr/>
          <p:nvPr/>
        </p:nvSpPr>
        <p:spPr>
          <a:xfrm>
            <a:off x="1" y="0"/>
            <a:ext cx="2133600" cy="629797"/>
          </a:xfrm>
          <a:prstGeom prst="rect">
            <a:avLst/>
          </a:prstGeom>
          <a:blipFill>
            <a:blip r:embed="rId2" cstate="print"/>
            <a:stretch>
              <a:fillRect/>
            </a:stretch>
          </a:blipFill>
        </p:spPr>
        <p:txBody>
          <a:bodyPr wrap="square" lIns="0" tIns="0" rIns="0" bIns="0" rtlCol="0"/>
          <a:lstStyle/>
          <a:p>
            <a:endParaRPr/>
          </a:p>
        </p:txBody>
      </p:sp>
      <p:sp>
        <p:nvSpPr>
          <p:cNvPr id="7" name="Rettangolo 6">
            <a:extLst>
              <a:ext uri="{FF2B5EF4-FFF2-40B4-BE49-F238E27FC236}">
                <a16:creationId xmlns:a16="http://schemas.microsoft.com/office/drawing/2014/main" id="{A1674E43-3F34-0DBB-762B-5576638A9C60}"/>
              </a:ext>
            </a:extLst>
          </p:cNvPr>
          <p:cNvSpPr/>
          <p:nvPr/>
        </p:nvSpPr>
        <p:spPr>
          <a:xfrm>
            <a:off x="423387" y="1991661"/>
            <a:ext cx="4721065" cy="1600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sz="2400" dirty="0"/>
              <a:t>Il curatore speciale del minore procede al </a:t>
            </a:r>
            <a:r>
              <a:rPr lang="it-IT" sz="2400" b="1" dirty="0"/>
              <a:t>suo ascolto</a:t>
            </a:r>
          </a:p>
        </p:txBody>
      </p:sp>
      <p:sp>
        <p:nvSpPr>
          <p:cNvPr id="8" name="Rettangolo 7">
            <a:extLst>
              <a:ext uri="{FF2B5EF4-FFF2-40B4-BE49-F238E27FC236}">
                <a16:creationId xmlns:a16="http://schemas.microsoft.com/office/drawing/2014/main" id="{937AA850-435D-136B-0828-3B0118B2449E}"/>
              </a:ext>
            </a:extLst>
          </p:cNvPr>
          <p:cNvSpPr/>
          <p:nvPr/>
        </p:nvSpPr>
        <p:spPr>
          <a:xfrm>
            <a:off x="6963330" y="1991661"/>
            <a:ext cx="4314271" cy="165049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it-IT" sz="1900" dirty="0"/>
              <a:t>ai sensi dell’ 315 bis, terzo comma, c.c. e nel rispetto dei limiti dell’art. 473 –bis.4</a:t>
            </a:r>
          </a:p>
        </p:txBody>
      </p:sp>
      <p:sp>
        <p:nvSpPr>
          <p:cNvPr id="10" name="Freccia a destra 9">
            <a:extLst>
              <a:ext uri="{FF2B5EF4-FFF2-40B4-BE49-F238E27FC236}">
                <a16:creationId xmlns:a16="http://schemas.microsoft.com/office/drawing/2014/main" id="{272212AF-70E8-665B-F398-67F86649D5D4}"/>
              </a:ext>
            </a:extLst>
          </p:cNvPr>
          <p:cNvSpPr/>
          <p:nvPr/>
        </p:nvSpPr>
        <p:spPr>
          <a:xfrm>
            <a:off x="5228670" y="2526285"/>
            <a:ext cx="1560273" cy="3455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146" name="Picture 2" descr="L'ascolto attivo - Change and Coach">
            <a:extLst>
              <a:ext uri="{FF2B5EF4-FFF2-40B4-BE49-F238E27FC236}">
                <a16:creationId xmlns:a16="http://schemas.microsoft.com/office/drawing/2014/main" id="{1EB705F0-BCE3-B3D8-0D33-0BA1DE5046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7327" y="3980644"/>
            <a:ext cx="6019800" cy="2708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2186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1B12F43-9B55-7139-4896-ADE397301DD9}"/>
              </a:ext>
            </a:extLst>
          </p:cNvPr>
          <p:cNvSpPr>
            <a:spLocks noGrp="1"/>
          </p:cNvSpPr>
          <p:nvPr>
            <p:ph type="title"/>
          </p:nvPr>
        </p:nvSpPr>
        <p:spPr>
          <a:xfrm>
            <a:off x="1246708" y="291729"/>
            <a:ext cx="9774783" cy="1107996"/>
          </a:xfrm>
        </p:spPr>
        <p:txBody>
          <a:bodyPr/>
          <a:lstStyle/>
          <a:p>
            <a:pPr algn="ctr"/>
            <a:r>
              <a:rPr kumimoji="0" lang="it-IT" sz="3600" b="0" i="0" u="none" strike="noStrike" kern="0" cap="none" spc="0" normalizeH="0" baseline="0" noProof="0" dirty="0">
                <a:ln>
                  <a:noFill/>
                </a:ln>
                <a:solidFill>
                  <a:prstClr val="black"/>
                </a:solidFill>
                <a:effectLst/>
                <a:uLnTx/>
                <a:uFillTx/>
                <a:latin typeface="Trebuchet MS"/>
                <a:ea typeface="+mj-ea"/>
              </a:rPr>
              <a:t>Il curatore speciale art. 473-bis.4:</a:t>
            </a:r>
            <a:br>
              <a:rPr kumimoji="0" lang="it-IT" sz="3600" b="0" i="0" u="none" strike="noStrike" kern="0" cap="none" spc="0" normalizeH="0" baseline="0" noProof="0" dirty="0">
                <a:ln>
                  <a:noFill/>
                </a:ln>
                <a:solidFill>
                  <a:prstClr val="black"/>
                </a:solidFill>
                <a:effectLst/>
                <a:uLnTx/>
                <a:uFillTx/>
                <a:latin typeface="Trebuchet MS"/>
                <a:ea typeface="+mj-ea"/>
              </a:rPr>
            </a:br>
            <a:r>
              <a:rPr kumimoji="0" lang="it-IT" sz="3600" b="0" i="0" u="none" strike="noStrike" kern="0" cap="none" spc="0" normalizeH="0" baseline="0" noProof="0" dirty="0">
                <a:ln>
                  <a:noFill/>
                </a:ln>
                <a:solidFill>
                  <a:prstClr val="black"/>
                </a:solidFill>
                <a:effectLst/>
                <a:uLnTx/>
                <a:uFillTx/>
                <a:latin typeface="Trebuchet MS"/>
                <a:ea typeface="+mj-ea"/>
              </a:rPr>
              <a:t>L’ASCOLTO</a:t>
            </a:r>
            <a:endParaRPr lang="it-IT" dirty="0"/>
          </a:p>
        </p:txBody>
      </p:sp>
      <p:sp>
        <p:nvSpPr>
          <p:cNvPr id="6" name="object 2">
            <a:extLst>
              <a:ext uri="{FF2B5EF4-FFF2-40B4-BE49-F238E27FC236}">
                <a16:creationId xmlns:a16="http://schemas.microsoft.com/office/drawing/2014/main" id="{E3D6DDFD-BB00-766A-DA8E-AD4B8A761008}"/>
              </a:ext>
            </a:extLst>
          </p:cNvPr>
          <p:cNvSpPr/>
          <p:nvPr/>
        </p:nvSpPr>
        <p:spPr>
          <a:xfrm flipV="1">
            <a:off x="838200" y="1521856"/>
            <a:ext cx="10591800" cy="45719"/>
          </a:xfrm>
          <a:custGeom>
            <a:avLst/>
            <a:gdLst/>
            <a:ahLst/>
            <a:cxnLst/>
            <a:rect l="l" t="t" r="r" b="b"/>
            <a:pathLst>
              <a:path w="9607550">
                <a:moveTo>
                  <a:pt x="0" y="0"/>
                </a:moveTo>
                <a:lnTo>
                  <a:pt x="9607525" y="1"/>
                </a:lnTo>
              </a:path>
            </a:pathLst>
          </a:custGeom>
          <a:ln w="31750">
            <a:solidFill>
              <a:srgbClr val="B71E42"/>
            </a:solidFill>
          </a:ln>
        </p:spPr>
        <p:txBody>
          <a:bodyPr wrap="square" lIns="0" tIns="0" rIns="0" bIns="0" rtlCol="0"/>
          <a:lstStyle/>
          <a:p>
            <a:endParaRPr/>
          </a:p>
        </p:txBody>
      </p:sp>
      <p:sp>
        <p:nvSpPr>
          <p:cNvPr id="8" name="Rettangolo 7">
            <a:extLst>
              <a:ext uri="{FF2B5EF4-FFF2-40B4-BE49-F238E27FC236}">
                <a16:creationId xmlns:a16="http://schemas.microsoft.com/office/drawing/2014/main" id="{C7B13CB2-B1F6-8791-1280-F1FA3FC53ECF}"/>
              </a:ext>
            </a:extLst>
          </p:cNvPr>
          <p:cNvSpPr/>
          <p:nvPr/>
        </p:nvSpPr>
        <p:spPr>
          <a:xfrm>
            <a:off x="3392090" y="4437910"/>
            <a:ext cx="5484018" cy="231480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it-IT" sz="2000" dirty="0"/>
              <a:t>Il giudice procede all’ascolto del minore </a:t>
            </a:r>
            <a:r>
              <a:rPr lang="it-IT" sz="2000" b="1" dirty="0">
                <a:solidFill>
                  <a:srgbClr val="FF0000"/>
                </a:solidFill>
              </a:rPr>
              <a:t>soltanto se necessario </a:t>
            </a:r>
            <a:r>
              <a:rPr lang="it-IT" sz="2000" dirty="0"/>
              <a:t>nei procedimenti </a:t>
            </a:r>
            <a:r>
              <a:rPr lang="it-IT" sz="2000" u="sng" dirty="0"/>
              <a:t>in cui si prende atto di un accordo dei genitori relativo alle condizioni di affidamento dei figli.</a:t>
            </a:r>
          </a:p>
        </p:txBody>
      </p:sp>
      <p:sp>
        <p:nvSpPr>
          <p:cNvPr id="9" name="Rettangolo 8">
            <a:extLst>
              <a:ext uri="{FF2B5EF4-FFF2-40B4-BE49-F238E27FC236}">
                <a16:creationId xmlns:a16="http://schemas.microsoft.com/office/drawing/2014/main" id="{8C2A37C5-4582-9A51-9900-88D895FF480D}"/>
              </a:ext>
            </a:extLst>
          </p:cNvPr>
          <p:cNvSpPr/>
          <p:nvPr/>
        </p:nvSpPr>
        <p:spPr>
          <a:xfrm>
            <a:off x="785813" y="1981200"/>
            <a:ext cx="4700588" cy="19972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it-IT" sz="2000" dirty="0"/>
              <a:t>Il minore che ha compiuto gli anni dodici e anche di età inferiore ove capace di discernimento è ascoltato dal giudice nei procedimenti nei quali devono essere adottati provvedimenti che lo riguardano.</a:t>
            </a:r>
          </a:p>
        </p:txBody>
      </p:sp>
      <p:sp>
        <p:nvSpPr>
          <p:cNvPr id="11" name="Rettangolo 10">
            <a:extLst>
              <a:ext uri="{FF2B5EF4-FFF2-40B4-BE49-F238E27FC236}">
                <a16:creationId xmlns:a16="http://schemas.microsoft.com/office/drawing/2014/main" id="{DB5A10AA-61F0-4AA5-C69D-C0B8CAE3EE82}"/>
              </a:ext>
            </a:extLst>
          </p:cNvPr>
          <p:cNvSpPr/>
          <p:nvPr/>
        </p:nvSpPr>
        <p:spPr>
          <a:xfrm>
            <a:off x="7622382" y="1981197"/>
            <a:ext cx="3807618" cy="195156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it-IT" sz="2000" dirty="0"/>
              <a:t>Le opinioni del minore </a:t>
            </a:r>
            <a:r>
              <a:rPr lang="it-IT" sz="2000" b="1" dirty="0"/>
              <a:t>devono essere tenute in considerazione </a:t>
            </a:r>
            <a:r>
              <a:rPr lang="it-IT" sz="2000" dirty="0"/>
              <a:t>avuto riguardo alla sua </a:t>
            </a:r>
            <a:r>
              <a:rPr lang="it-IT" sz="2000" b="1" dirty="0">
                <a:solidFill>
                  <a:srgbClr val="FF0000"/>
                </a:solidFill>
              </a:rPr>
              <a:t>età e al suo grado di maturità.</a:t>
            </a:r>
          </a:p>
        </p:txBody>
      </p:sp>
      <p:sp>
        <p:nvSpPr>
          <p:cNvPr id="10" name="Freccia a destra 9">
            <a:extLst>
              <a:ext uri="{FF2B5EF4-FFF2-40B4-BE49-F238E27FC236}">
                <a16:creationId xmlns:a16="http://schemas.microsoft.com/office/drawing/2014/main" id="{1DE34025-AFB1-E249-C512-46F06C407586}"/>
              </a:ext>
            </a:extLst>
          </p:cNvPr>
          <p:cNvSpPr/>
          <p:nvPr/>
        </p:nvSpPr>
        <p:spPr>
          <a:xfrm>
            <a:off x="5916637" y="2716236"/>
            <a:ext cx="1295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object 4">
            <a:extLst>
              <a:ext uri="{FF2B5EF4-FFF2-40B4-BE49-F238E27FC236}">
                <a16:creationId xmlns:a16="http://schemas.microsoft.com/office/drawing/2014/main" id="{EFC56504-DE29-DD84-C0E3-6074E287FF19}"/>
              </a:ext>
            </a:extLst>
          </p:cNvPr>
          <p:cNvSpPr/>
          <p:nvPr/>
        </p:nvSpPr>
        <p:spPr>
          <a:xfrm>
            <a:off x="0" y="0"/>
            <a:ext cx="2209799" cy="7620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471901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148ECE-09F9-4EF6-13ED-D55824E59870}"/>
              </a:ext>
            </a:extLst>
          </p:cNvPr>
          <p:cNvSpPr>
            <a:spLocks noGrp="1"/>
          </p:cNvSpPr>
          <p:nvPr>
            <p:ph type="title"/>
          </p:nvPr>
        </p:nvSpPr>
        <p:spPr>
          <a:xfrm>
            <a:off x="1194477" y="228600"/>
            <a:ext cx="9774783" cy="1107996"/>
          </a:xfrm>
        </p:spPr>
        <p:txBody>
          <a:bodyPr/>
          <a:lstStyle/>
          <a:p>
            <a:pPr algn="ctr"/>
            <a:r>
              <a:rPr kumimoji="0" lang="it-IT" sz="3600" b="0" i="0" u="none" strike="noStrike" kern="0" cap="none" spc="0" normalizeH="0" baseline="0" noProof="0" dirty="0">
                <a:ln>
                  <a:noFill/>
                </a:ln>
                <a:solidFill>
                  <a:prstClr val="black"/>
                </a:solidFill>
                <a:effectLst/>
                <a:uLnTx/>
                <a:uFillTx/>
                <a:latin typeface="Trebuchet MS"/>
                <a:ea typeface="+mj-ea"/>
              </a:rPr>
              <a:t>Il curatore speciale art. 473-bis.4:</a:t>
            </a:r>
            <a:br>
              <a:rPr kumimoji="0" lang="it-IT" sz="3600" b="0" i="0" u="none" strike="noStrike" kern="0" cap="none" spc="0" normalizeH="0" baseline="0" noProof="0" dirty="0">
                <a:ln>
                  <a:noFill/>
                </a:ln>
                <a:solidFill>
                  <a:prstClr val="black"/>
                </a:solidFill>
                <a:effectLst/>
                <a:uLnTx/>
                <a:uFillTx/>
                <a:latin typeface="Trebuchet MS"/>
                <a:ea typeface="+mj-ea"/>
              </a:rPr>
            </a:br>
            <a:r>
              <a:rPr kumimoji="0" lang="it-IT" sz="3600" b="0" i="0" u="none" strike="noStrike" kern="0" cap="none" spc="0" normalizeH="0" baseline="0" noProof="0" dirty="0">
                <a:ln>
                  <a:noFill/>
                </a:ln>
                <a:solidFill>
                  <a:prstClr val="black"/>
                </a:solidFill>
                <a:effectLst/>
                <a:uLnTx/>
                <a:uFillTx/>
                <a:latin typeface="Trebuchet MS"/>
                <a:ea typeface="+mj-ea"/>
              </a:rPr>
              <a:t>quando non si procede all’ascolto?</a:t>
            </a:r>
            <a:endParaRPr lang="it-IT" dirty="0"/>
          </a:p>
        </p:txBody>
      </p:sp>
      <p:sp>
        <p:nvSpPr>
          <p:cNvPr id="4" name="Segnaposto testo 3">
            <a:extLst>
              <a:ext uri="{FF2B5EF4-FFF2-40B4-BE49-F238E27FC236}">
                <a16:creationId xmlns:a16="http://schemas.microsoft.com/office/drawing/2014/main" id="{55236A48-8824-0C52-FADD-5CBBEF888055}"/>
              </a:ext>
            </a:extLst>
          </p:cNvPr>
          <p:cNvSpPr>
            <a:spLocks noGrp="1"/>
          </p:cNvSpPr>
          <p:nvPr>
            <p:ph type="body" idx="1"/>
          </p:nvPr>
        </p:nvSpPr>
        <p:spPr>
          <a:xfrm>
            <a:off x="304801" y="3068682"/>
            <a:ext cx="5410199" cy="110799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it-IT" sz="2000" b="0" u="none" dirty="0">
                <a:solidFill>
                  <a:schemeClr val="tx1">
                    <a:lumMod val="95000"/>
                    <a:lumOff val="5000"/>
                  </a:schemeClr>
                </a:solidFill>
              </a:rPr>
              <a:t> Il giudice</a:t>
            </a:r>
            <a:r>
              <a:rPr lang="it-IT" sz="2000" b="0" u="none" dirty="0"/>
              <a:t>,</a:t>
            </a:r>
            <a:r>
              <a:rPr lang="it-IT" sz="2000" b="0" dirty="0">
                <a:solidFill>
                  <a:srgbClr val="FF0000"/>
                </a:solidFill>
              </a:rPr>
              <a:t> </a:t>
            </a:r>
            <a:r>
              <a:rPr lang="it-IT" sz="2000" b="1" dirty="0">
                <a:solidFill>
                  <a:srgbClr val="FF0000"/>
                </a:solidFill>
              </a:rPr>
              <a:t>non procede all’ascolto</a:t>
            </a:r>
            <a:r>
              <a:rPr lang="it-IT" sz="2000" b="0" u="none" dirty="0">
                <a:solidFill>
                  <a:schemeClr val="tx1">
                    <a:lumMod val="95000"/>
                    <a:lumOff val="5000"/>
                  </a:schemeClr>
                </a:solidFill>
              </a:rPr>
              <a:t>, dandone  atto con provvedimento motivato</a:t>
            </a:r>
          </a:p>
        </p:txBody>
      </p:sp>
      <p:sp>
        <p:nvSpPr>
          <p:cNvPr id="5" name="object 2">
            <a:extLst>
              <a:ext uri="{FF2B5EF4-FFF2-40B4-BE49-F238E27FC236}">
                <a16:creationId xmlns:a16="http://schemas.microsoft.com/office/drawing/2014/main" id="{5C9A6AAA-8448-B7CE-AF9D-037D9C3112CB}"/>
              </a:ext>
            </a:extLst>
          </p:cNvPr>
          <p:cNvSpPr/>
          <p:nvPr/>
        </p:nvSpPr>
        <p:spPr>
          <a:xfrm flipV="1">
            <a:off x="533400" y="1447800"/>
            <a:ext cx="10591800" cy="45719"/>
          </a:xfrm>
          <a:custGeom>
            <a:avLst/>
            <a:gdLst/>
            <a:ahLst/>
            <a:cxnLst/>
            <a:rect l="l" t="t" r="r" b="b"/>
            <a:pathLst>
              <a:path w="9607550">
                <a:moveTo>
                  <a:pt x="0" y="0"/>
                </a:moveTo>
                <a:lnTo>
                  <a:pt x="9607525" y="1"/>
                </a:lnTo>
              </a:path>
            </a:pathLst>
          </a:custGeom>
          <a:ln w="31750">
            <a:solidFill>
              <a:srgbClr val="B71E42"/>
            </a:solidFill>
          </a:ln>
        </p:spPr>
        <p:txBody>
          <a:bodyPr wrap="square" lIns="0" tIns="0" rIns="0" bIns="0" rtlCol="0"/>
          <a:lstStyle/>
          <a:p>
            <a:endParaRPr/>
          </a:p>
        </p:txBody>
      </p:sp>
      <p:sp>
        <p:nvSpPr>
          <p:cNvPr id="6" name="Rettangolo 5">
            <a:extLst>
              <a:ext uri="{FF2B5EF4-FFF2-40B4-BE49-F238E27FC236}">
                <a16:creationId xmlns:a16="http://schemas.microsoft.com/office/drawing/2014/main" id="{E1F989B4-6F2F-5F98-72B1-221E79B1DA20}"/>
              </a:ext>
            </a:extLst>
          </p:cNvPr>
          <p:cNvSpPr/>
          <p:nvPr/>
        </p:nvSpPr>
        <p:spPr>
          <a:xfrm>
            <a:off x="7924800" y="1788520"/>
            <a:ext cx="3429000" cy="128016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it-IT" sz="2000" dirty="0"/>
              <a:t>Se è in contrasto con l’interesse del minore o manifestamente superfluo</a:t>
            </a:r>
          </a:p>
        </p:txBody>
      </p:sp>
      <p:sp>
        <p:nvSpPr>
          <p:cNvPr id="7" name="Rettangolo 6">
            <a:extLst>
              <a:ext uri="{FF2B5EF4-FFF2-40B4-BE49-F238E27FC236}">
                <a16:creationId xmlns:a16="http://schemas.microsoft.com/office/drawing/2014/main" id="{4912A2CF-23B8-9720-725D-E92CA4290051}"/>
              </a:ext>
            </a:extLst>
          </p:cNvPr>
          <p:cNvSpPr/>
          <p:nvPr/>
        </p:nvSpPr>
        <p:spPr>
          <a:xfrm>
            <a:off x="7924800" y="3455962"/>
            <a:ext cx="3429000" cy="110799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it-IT" sz="2000" dirty="0"/>
              <a:t>In caso di impossibilità fisica o psichica del minore</a:t>
            </a:r>
          </a:p>
        </p:txBody>
      </p:sp>
      <p:sp>
        <p:nvSpPr>
          <p:cNvPr id="8" name="Rettangolo 7">
            <a:extLst>
              <a:ext uri="{FF2B5EF4-FFF2-40B4-BE49-F238E27FC236}">
                <a16:creationId xmlns:a16="http://schemas.microsoft.com/office/drawing/2014/main" id="{EDCDF396-19AC-845E-58DB-5ED99D44729B}"/>
              </a:ext>
            </a:extLst>
          </p:cNvPr>
          <p:cNvSpPr/>
          <p:nvPr/>
        </p:nvSpPr>
        <p:spPr>
          <a:xfrm>
            <a:off x="7911905" y="5181600"/>
            <a:ext cx="3429000" cy="118871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it-IT" sz="2000" dirty="0"/>
              <a:t>Se il minore manifesta volontà di non essere ascoltato</a:t>
            </a:r>
          </a:p>
        </p:txBody>
      </p:sp>
      <p:cxnSp>
        <p:nvCxnSpPr>
          <p:cNvPr id="10" name="Connettore 2 9">
            <a:extLst>
              <a:ext uri="{FF2B5EF4-FFF2-40B4-BE49-F238E27FC236}">
                <a16:creationId xmlns:a16="http://schemas.microsoft.com/office/drawing/2014/main" id="{9951EC34-6477-EFA8-2F02-17DADD0DE7C9}"/>
              </a:ext>
            </a:extLst>
          </p:cNvPr>
          <p:cNvCxnSpPr>
            <a:cxnSpLocks/>
          </p:cNvCxnSpPr>
          <p:nvPr/>
        </p:nvCxnSpPr>
        <p:spPr>
          <a:xfrm flipV="1">
            <a:off x="5943600" y="2514600"/>
            <a:ext cx="1752600" cy="1066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nettore 2 11">
            <a:extLst>
              <a:ext uri="{FF2B5EF4-FFF2-40B4-BE49-F238E27FC236}">
                <a16:creationId xmlns:a16="http://schemas.microsoft.com/office/drawing/2014/main" id="{A0C4CA48-22C5-29E3-756A-CA41C845577F}"/>
              </a:ext>
            </a:extLst>
          </p:cNvPr>
          <p:cNvCxnSpPr>
            <a:cxnSpLocks/>
          </p:cNvCxnSpPr>
          <p:nvPr/>
        </p:nvCxnSpPr>
        <p:spPr>
          <a:xfrm>
            <a:off x="5943600" y="3886200"/>
            <a:ext cx="1752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nettore 2 13">
            <a:extLst>
              <a:ext uri="{FF2B5EF4-FFF2-40B4-BE49-F238E27FC236}">
                <a16:creationId xmlns:a16="http://schemas.microsoft.com/office/drawing/2014/main" id="{4EAAFE6A-1EA7-51C7-8133-C712644FAA3D}"/>
              </a:ext>
            </a:extLst>
          </p:cNvPr>
          <p:cNvCxnSpPr>
            <a:cxnSpLocks/>
          </p:cNvCxnSpPr>
          <p:nvPr/>
        </p:nvCxnSpPr>
        <p:spPr>
          <a:xfrm>
            <a:off x="5943600" y="4092022"/>
            <a:ext cx="1676400" cy="14705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object 4">
            <a:extLst>
              <a:ext uri="{FF2B5EF4-FFF2-40B4-BE49-F238E27FC236}">
                <a16:creationId xmlns:a16="http://schemas.microsoft.com/office/drawing/2014/main" id="{5991FF52-9503-8ABF-053C-5C7BBD8B15D0}"/>
              </a:ext>
            </a:extLst>
          </p:cNvPr>
          <p:cNvSpPr/>
          <p:nvPr/>
        </p:nvSpPr>
        <p:spPr>
          <a:xfrm>
            <a:off x="0" y="0"/>
            <a:ext cx="2209799" cy="7620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432013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819A1A-A52F-DDEF-400D-656BB1309AC2}"/>
              </a:ext>
            </a:extLst>
          </p:cNvPr>
          <p:cNvSpPr>
            <a:spLocks noGrp="1"/>
          </p:cNvSpPr>
          <p:nvPr>
            <p:ph type="title"/>
          </p:nvPr>
        </p:nvSpPr>
        <p:spPr>
          <a:xfrm>
            <a:off x="1205384" y="338519"/>
            <a:ext cx="9774783" cy="1107991"/>
          </a:xfrm>
        </p:spPr>
        <p:txBody>
          <a:bodyPr/>
          <a:lstStyle/>
          <a:p>
            <a:pPr algn="ctr"/>
            <a:r>
              <a:rPr kumimoji="0" lang="it-IT" sz="3600" b="0" i="0" u="none" strike="noStrike" kern="0" cap="none" spc="0" normalizeH="0" baseline="0" noProof="0" dirty="0">
                <a:ln>
                  <a:noFill/>
                </a:ln>
                <a:solidFill>
                  <a:prstClr val="black"/>
                </a:solidFill>
                <a:effectLst/>
                <a:uLnTx/>
                <a:uFillTx/>
                <a:latin typeface="Trebuchet MS"/>
                <a:ea typeface="+mj-ea"/>
              </a:rPr>
              <a:t>IL CURATORE SPECIALE ART. 473-bis.5:</a:t>
            </a:r>
            <a:br>
              <a:rPr kumimoji="0" lang="it-IT" sz="3600" b="0" i="0" u="none" strike="noStrike" kern="0" cap="none" spc="0" normalizeH="0" baseline="0" noProof="0" dirty="0">
                <a:ln>
                  <a:noFill/>
                </a:ln>
                <a:solidFill>
                  <a:prstClr val="black"/>
                </a:solidFill>
                <a:effectLst/>
                <a:uLnTx/>
                <a:uFillTx/>
                <a:latin typeface="Trebuchet MS"/>
                <a:ea typeface="+mj-ea"/>
              </a:rPr>
            </a:br>
            <a:r>
              <a:rPr kumimoji="0" lang="it-IT" sz="3600" b="0" i="0" u="none" strike="noStrike" kern="0" cap="none" spc="0" normalizeH="0" baseline="0" noProof="0" dirty="0">
                <a:ln>
                  <a:noFill/>
                </a:ln>
                <a:solidFill>
                  <a:prstClr val="black"/>
                </a:solidFill>
                <a:effectLst/>
                <a:uLnTx/>
                <a:uFillTx/>
                <a:latin typeface="Trebuchet MS"/>
                <a:ea typeface="+mj-ea"/>
              </a:rPr>
              <a:t>MODALITA’ DI ASCOLTO NEL PROCESSO</a:t>
            </a:r>
            <a:endParaRPr lang="it-IT" dirty="0"/>
          </a:p>
        </p:txBody>
      </p:sp>
      <p:sp>
        <p:nvSpPr>
          <p:cNvPr id="4" name="object 2">
            <a:extLst>
              <a:ext uri="{FF2B5EF4-FFF2-40B4-BE49-F238E27FC236}">
                <a16:creationId xmlns:a16="http://schemas.microsoft.com/office/drawing/2014/main" id="{5DA3C850-4809-243A-47D5-4B1A865C888F}"/>
              </a:ext>
            </a:extLst>
          </p:cNvPr>
          <p:cNvSpPr/>
          <p:nvPr/>
        </p:nvSpPr>
        <p:spPr>
          <a:xfrm>
            <a:off x="1292225" y="1447800"/>
            <a:ext cx="9607550" cy="0"/>
          </a:xfrm>
          <a:custGeom>
            <a:avLst/>
            <a:gdLst/>
            <a:ahLst/>
            <a:cxnLst/>
            <a:rect l="l" t="t" r="r" b="b"/>
            <a:pathLst>
              <a:path w="9607550">
                <a:moveTo>
                  <a:pt x="0" y="0"/>
                </a:moveTo>
                <a:lnTo>
                  <a:pt x="9607525" y="1"/>
                </a:lnTo>
              </a:path>
            </a:pathLst>
          </a:custGeom>
          <a:ln w="31750">
            <a:solidFill>
              <a:srgbClr val="B71E42"/>
            </a:solidFill>
          </a:ln>
        </p:spPr>
        <p:txBody>
          <a:bodyPr wrap="square" lIns="0" tIns="0" rIns="0" bIns="0" rtlCol="0"/>
          <a:lstStyle/>
          <a:p>
            <a:endParaRPr/>
          </a:p>
        </p:txBody>
      </p:sp>
      <p:sp>
        <p:nvSpPr>
          <p:cNvPr id="5" name="object 4">
            <a:extLst>
              <a:ext uri="{FF2B5EF4-FFF2-40B4-BE49-F238E27FC236}">
                <a16:creationId xmlns:a16="http://schemas.microsoft.com/office/drawing/2014/main" id="{8D457699-2A34-E6FF-0DA6-ACCA33078EA5}"/>
              </a:ext>
            </a:extLst>
          </p:cNvPr>
          <p:cNvSpPr/>
          <p:nvPr/>
        </p:nvSpPr>
        <p:spPr>
          <a:xfrm>
            <a:off x="1" y="0"/>
            <a:ext cx="2057399" cy="609587"/>
          </a:xfrm>
          <a:prstGeom prst="rect">
            <a:avLst/>
          </a:prstGeom>
          <a:blipFill>
            <a:blip r:embed="rId2" cstate="print"/>
            <a:stretch>
              <a:fillRect/>
            </a:stretch>
          </a:blipFill>
        </p:spPr>
        <p:txBody>
          <a:bodyPr wrap="square" lIns="0" tIns="0" rIns="0" bIns="0" rtlCol="0"/>
          <a:lstStyle/>
          <a:p>
            <a:endParaRPr/>
          </a:p>
        </p:txBody>
      </p:sp>
      <p:sp>
        <p:nvSpPr>
          <p:cNvPr id="6" name="Rettangolo 5">
            <a:extLst>
              <a:ext uri="{FF2B5EF4-FFF2-40B4-BE49-F238E27FC236}">
                <a16:creationId xmlns:a16="http://schemas.microsoft.com/office/drawing/2014/main" id="{5A03A6FF-B52F-9289-4CED-DD20DC9E9836}"/>
              </a:ext>
            </a:extLst>
          </p:cNvPr>
          <p:cNvSpPr/>
          <p:nvPr/>
        </p:nvSpPr>
        <p:spPr>
          <a:xfrm>
            <a:off x="914400" y="3124200"/>
            <a:ext cx="4419600" cy="144781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it-IT" b="1" dirty="0">
                <a:solidFill>
                  <a:srgbClr val="FF0000"/>
                </a:solidFill>
              </a:rPr>
              <a:t>L'ascolto del minore è condotto dal giudice</a:t>
            </a:r>
            <a:r>
              <a:rPr lang="it-IT" dirty="0"/>
              <a:t>, il quale può farsi assistere da esperti e altri ausiliari. Se il procedimento riguarda più minori, di regola il giudice li ascolta separatamente.</a:t>
            </a:r>
          </a:p>
        </p:txBody>
      </p:sp>
      <p:sp>
        <p:nvSpPr>
          <p:cNvPr id="9" name="Rettangolo 8">
            <a:extLst>
              <a:ext uri="{FF2B5EF4-FFF2-40B4-BE49-F238E27FC236}">
                <a16:creationId xmlns:a16="http://schemas.microsoft.com/office/drawing/2014/main" id="{10CE2202-8C54-60C4-5E57-C440CC4C1072}"/>
              </a:ext>
            </a:extLst>
          </p:cNvPr>
          <p:cNvSpPr/>
          <p:nvPr/>
        </p:nvSpPr>
        <p:spPr>
          <a:xfrm>
            <a:off x="914400" y="1752600"/>
            <a:ext cx="4419600" cy="53338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dirty="0"/>
              <a:t>CHI CONDUCE L’ASCOLTO?</a:t>
            </a:r>
          </a:p>
        </p:txBody>
      </p:sp>
      <p:sp>
        <p:nvSpPr>
          <p:cNvPr id="10" name="Freccia in giù 9">
            <a:extLst>
              <a:ext uri="{FF2B5EF4-FFF2-40B4-BE49-F238E27FC236}">
                <a16:creationId xmlns:a16="http://schemas.microsoft.com/office/drawing/2014/main" id="{782DDF44-35B4-E911-22E6-8B918F02EC9B}"/>
              </a:ext>
            </a:extLst>
          </p:cNvPr>
          <p:cNvSpPr/>
          <p:nvPr/>
        </p:nvSpPr>
        <p:spPr>
          <a:xfrm>
            <a:off x="3238500" y="2362200"/>
            <a:ext cx="304800" cy="6857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A7525016-473F-41D4-7C0C-5724FAE07809}"/>
              </a:ext>
            </a:extLst>
          </p:cNvPr>
          <p:cNvSpPr/>
          <p:nvPr/>
        </p:nvSpPr>
        <p:spPr>
          <a:xfrm>
            <a:off x="7142871" y="1730743"/>
            <a:ext cx="4419600" cy="4571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dirty="0"/>
              <a:t>DOVE SI SVOLGE L’UDIENZA?</a:t>
            </a:r>
          </a:p>
        </p:txBody>
      </p:sp>
      <p:sp>
        <p:nvSpPr>
          <p:cNvPr id="12" name="Freccia in giù 11">
            <a:extLst>
              <a:ext uri="{FF2B5EF4-FFF2-40B4-BE49-F238E27FC236}">
                <a16:creationId xmlns:a16="http://schemas.microsoft.com/office/drawing/2014/main" id="{61F0F2F2-F294-4483-8B3E-81397BA97C0E}"/>
              </a:ext>
            </a:extLst>
          </p:cNvPr>
          <p:cNvSpPr/>
          <p:nvPr/>
        </p:nvSpPr>
        <p:spPr>
          <a:xfrm>
            <a:off x="9162171" y="2362199"/>
            <a:ext cx="304800" cy="6857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a:extLst>
              <a:ext uri="{FF2B5EF4-FFF2-40B4-BE49-F238E27FC236}">
                <a16:creationId xmlns:a16="http://schemas.microsoft.com/office/drawing/2014/main" id="{91F49E54-0CF9-C5C7-6E65-83A22B77CEC7}"/>
              </a:ext>
            </a:extLst>
          </p:cNvPr>
          <p:cNvSpPr/>
          <p:nvPr/>
        </p:nvSpPr>
        <p:spPr>
          <a:xfrm>
            <a:off x="7156352" y="3124192"/>
            <a:ext cx="4419600" cy="144781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it-IT" dirty="0"/>
              <a:t>L'udienza è fissata in orari compatibili con gli impegni scolastici del minore, ove possibile in locali idonei e adeguati alla</a:t>
            </a:r>
          </a:p>
          <a:p>
            <a:pPr algn="just"/>
            <a:r>
              <a:rPr lang="it-IT" dirty="0"/>
              <a:t>sua età, </a:t>
            </a:r>
            <a:r>
              <a:rPr lang="it-IT" b="1" dirty="0">
                <a:solidFill>
                  <a:srgbClr val="FF0000"/>
                </a:solidFill>
              </a:rPr>
              <a:t>anche in luoghi diversi dal tribunale.</a:t>
            </a:r>
          </a:p>
        </p:txBody>
      </p:sp>
      <p:sp>
        <p:nvSpPr>
          <p:cNvPr id="14" name="Rettangolo 13">
            <a:extLst>
              <a:ext uri="{FF2B5EF4-FFF2-40B4-BE49-F238E27FC236}">
                <a16:creationId xmlns:a16="http://schemas.microsoft.com/office/drawing/2014/main" id="{520BF60D-4B5E-B26A-913A-FED7A921938B}"/>
              </a:ext>
            </a:extLst>
          </p:cNvPr>
          <p:cNvSpPr/>
          <p:nvPr/>
        </p:nvSpPr>
        <p:spPr>
          <a:xfrm>
            <a:off x="914400" y="4876832"/>
            <a:ext cx="4419600" cy="53336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dirty="0"/>
              <a:t>COME SI SVOLGE L’AUDIZIONE?</a:t>
            </a:r>
          </a:p>
        </p:txBody>
      </p:sp>
      <p:sp>
        <p:nvSpPr>
          <p:cNvPr id="15" name="Freccia a destra 14">
            <a:extLst>
              <a:ext uri="{FF2B5EF4-FFF2-40B4-BE49-F238E27FC236}">
                <a16:creationId xmlns:a16="http://schemas.microsoft.com/office/drawing/2014/main" id="{46833641-8DEC-631A-110B-0EB1B8A1400D}"/>
              </a:ext>
            </a:extLst>
          </p:cNvPr>
          <p:cNvSpPr/>
          <p:nvPr/>
        </p:nvSpPr>
        <p:spPr>
          <a:xfrm>
            <a:off x="5446686" y="4938721"/>
            <a:ext cx="1292177" cy="4571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ttangolo 15">
            <a:extLst>
              <a:ext uri="{FF2B5EF4-FFF2-40B4-BE49-F238E27FC236}">
                <a16:creationId xmlns:a16="http://schemas.microsoft.com/office/drawing/2014/main" id="{2BA3E377-68E4-60CD-AEC4-ABB83437E3BD}"/>
              </a:ext>
            </a:extLst>
          </p:cNvPr>
          <p:cNvSpPr/>
          <p:nvPr/>
        </p:nvSpPr>
        <p:spPr>
          <a:xfrm>
            <a:off x="7156352" y="4708182"/>
            <a:ext cx="4426048" cy="192121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it-IT" sz="1600" dirty="0"/>
              <a:t>Prima di procedere all'ascolto, </a:t>
            </a:r>
            <a:r>
              <a:rPr lang="it-IT" sz="1600" b="1" dirty="0">
                <a:solidFill>
                  <a:srgbClr val="FF0000"/>
                </a:solidFill>
              </a:rPr>
              <a:t>il giudice indica i temi oggetto dell'adempimento ai genitori, agli esercenti la responsabilità genitoriale, ai rispettivi difensori e al curatore speciale, </a:t>
            </a:r>
            <a:r>
              <a:rPr lang="it-IT" sz="1600" dirty="0"/>
              <a:t>i quali possono proporre argomenti e temi di approfondimento e, </a:t>
            </a:r>
            <a:r>
              <a:rPr lang="it-IT" sz="1600" dirty="0">
                <a:solidFill>
                  <a:srgbClr val="FF0000"/>
                </a:solidFill>
              </a:rPr>
              <a:t>su autorizzazione </a:t>
            </a:r>
            <a:r>
              <a:rPr lang="it-IT" sz="1600" dirty="0"/>
              <a:t>del giudice, partecipare all'ascolto.</a:t>
            </a:r>
          </a:p>
        </p:txBody>
      </p:sp>
      <p:sp>
        <p:nvSpPr>
          <p:cNvPr id="3" name="Freccia circolare a sinistra 2">
            <a:extLst>
              <a:ext uri="{FF2B5EF4-FFF2-40B4-BE49-F238E27FC236}">
                <a16:creationId xmlns:a16="http://schemas.microsoft.com/office/drawing/2014/main" id="{01387D0D-2DE4-573D-6856-886067BE32DD}"/>
              </a:ext>
            </a:extLst>
          </p:cNvPr>
          <p:cNvSpPr/>
          <p:nvPr/>
        </p:nvSpPr>
        <p:spPr>
          <a:xfrm rot="5400000">
            <a:off x="5917231" y="5517541"/>
            <a:ext cx="757230" cy="192369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7" name="Rettangolo 6">
            <a:extLst>
              <a:ext uri="{FF2B5EF4-FFF2-40B4-BE49-F238E27FC236}">
                <a16:creationId xmlns:a16="http://schemas.microsoft.com/office/drawing/2014/main" id="{413E1A61-7CF5-DC34-1ACA-133908D6EE73}"/>
              </a:ext>
            </a:extLst>
          </p:cNvPr>
          <p:cNvSpPr/>
          <p:nvPr/>
        </p:nvSpPr>
        <p:spPr>
          <a:xfrm>
            <a:off x="914400" y="5715018"/>
            <a:ext cx="4419600" cy="114298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it-IT" dirty="0"/>
              <a:t>Dell’ascolto è </a:t>
            </a:r>
            <a:r>
              <a:rPr lang="it-IT" b="1" dirty="0">
                <a:solidFill>
                  <a:srgbClr val="FF0000"/>
                </a:solidFill>
              </a:rPr>
              <a:t>effettuata registrazione audiovisiva,</a:t>
            </a:r>
            <a:r>
              <a:rPr lang="it-IT" dirty="0"/>
              <a:t> se per motivi tecnici non è possibile, il processo verbale descrive dettagliatamente </a:t>
            </a:r>
            <a:r>
              <a:rPr lang="it-IT" b="1" dirty="0"/>
              <a:t>il contegno del minore</a:t>
            </a:r>
          </a:p>
        </p:txBody>
      </p:sp>
    </p:spTree>
    <p:extLst>
      <p:ext uri="{BB962C8B-B14F-4D97-AF65-F5344CB8AC3E}">
        <p14:creationId xmlns:p14="http://schemas.microsoft.com/office/powerpoint/2010/main" val="201369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5BD9B6-F4B8-B88C-E0EB-CAA0E1F2E1DC}"/>
              </a:ext>
            </a:extLst>
          </p:cNvPr>
          <p:cNvSpPr>
            <a:spLocks noGrp="1"/>
          </p:cNvSpPr>
          <p:nvPr>
            <p:ph type="title"/>
          </p:nvPr>
        </p:nvSpPr>
        <p:spPr>
          <a:xfrm>
            <a:off x="1208608" y="407984"/>
            <a:ext cx="9774783" cy="492443"/>
          </a:xfrm>
        </p:spPr>
        <p:txBody>
          <a:bodyPr/>
          <a:lstStyle/>
          <a:p>
            <a:pPr algn="ctr" rtl="0"/>
            <a:r>
              <a:rPr kumimoji="0" lang="it-IT" sz="3200" b="0" i="0" u="none" strike="noStrike" kern="0" cap="none" spc="0" normalizeH="0" baseline="0" noProof="0" dirty="0">
                <a:ln>
                  <a:noFill/>
                </a:ln>
                <a:solidFill>
                  <a:prstClr val="black"/>
                </a:solidFill>
                <a:effectLst/>
                <a:uLnTx/>
                <a:uFillTx/>
                <a:latin typeface="Trebuchet MS"/>
                <a:ea typeface="+mj-ea"/>
              </a:rPr>
              <a:t>NOMINA DEL CURATORE EX ART. 473 bis 7</a:t>
            </a:r>
            <a:endParaRPr lang="it-IT" dirty="0"/>
          </a:p>
        </p:txBody>
      </p:sp>
      <p:sp>
        <p:nvSpPr>
          <p:cNvPr id="4" name="object 2">
            <a:extLst>
              <a:ext uri="{FF2B5EF4-FFF2-40B4-BE49-F238E27FC236}">
                <a16:creationId xmlns:a16="http://schemas.microsoft.com/office/drawing/2014/main" id="{E4ECB2ED-EB1C-BB6D-7B5C-294132472966}"/>
              </a:ext>
            </a:extLst>
          </p:cNvPr>
          <p:cNvSpPr/>
          <p:nvPr/>
        </p:nvSpPr>
        <p:spPr>
          <a:xfrm>
            <a:off x="1143000" y="909805"/>
            <a:ext cx="9607550" cy="0"/>
          </a:xfrm>
          <a:custGeom>
            <a:avLst/>
            <a:gdLst/>
            <a:ahLst/>
            <a:cxnLst/>
            <a:rect l="l" t="t" r="r" b="b"/>
            <a:pathLst>
              <a:path w="9607550">
                <a:moveTo>
                  <a:pt x="0" y="0"/>
                </a:moveTo>
                <a:lnTo>
                  <a:pt x="9607525" y="1"/>
                </a:lnTo>
              </a:path>
            </a:pathLst>
          </a:custGeom>
          <a:ln w="31750">
            <a:solidFill>
              <a:srgbClr val="B71E42"/>
            </a:solidFill>
          </a:ln>
        </p:spPr>
        <p:txBody>
          <a:bodyPr wrap="square" lIns="0" tIns="0" rIns="0" bIns="0" rtlCol="0"/>
          <a:lstStyle/>
          <a:p>
            <a:endParaRPr/>
          </a:p>
        </p:txBody>
      </p:sp>
      <p:sp>
        <p:nvSpPr>
          <p:cNvPr id="6" name="object 4">
            <a:extLst>
              <a:ext uri="{FF2B5EF4-FFF2-40B4-BE49-F238E27FC236}">
                <a16:creationId xmlns:a16="http://schemas.microsoft.com/office/drawing/2014/main" id="{EC58707B-3C4B-F404-2A0E-5FF65B48DF72}"/>
              </a:ext>
            </a:extLst>
          </p:cNvPr>
          <p:cNvSpPr/>
          <p:nvPr/>
        </p:nvSpPr>
        <p:spPr>
          <a:xfrm>
            <a:off x="0" y="0"/>
            <a:ext cx="2286000" cy="581656"/>
          </a:xfrm>
          <a:prstGeom prst="rect">
            <a:avLst/>
          </a:prstGeom>
          <a:blipFill>
            <a:blip r:embed="rId3" cstate="print"/>
            <a:stretch>
              <a:fillRect/>
            </a:stretch>
          </a:blipFill>
        </p:spPr>
        <p:txBody>
          <a:bodyPr wrap="square" lIns="0" tIns="0" rIns="0" bIns="0" rtlCol="0"/>
          <a:lstStyle/>
          <a:p>
            <a:endParaRPr/>
          </a:p>
        </p:txBody>
      </p:sp>
      <p:sp>
        <p:nvSpPr>
          <p:cNvPr id="5" name="Rettangolo 4">
            <a:extLst>
              <a:ext uri="{FF2B5EF4-FFF2-40B4-BE49-F238E27FC236}">
                <a16:creationId xmlns:a16="http://schemas.microsoft.com/office/drawing/2014/main" id="{C45E1620-A061-95CF-2646-3D165BACCEA3}"/>
              </a:ext>
            </a:extLst>
          </p:cNvPr>
          <p:cNvSpPr/>
          <p:nvPr/>
        </p:nvSpPr>
        <p:spPr>
          <a:xfrm>
            <a:off x="124357" y="1038595"/>
            <a:ext cx="5057243" cy="216180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it-IT" sz="1600" dirty="0">
                <a:latin typeface="Trebuchet MS" panose="020B0603020202020204" pitchFamily="34" charset="0"/>
              </a:rPr>
              <a:t>Il  </a:t>
            </a:r>
            <a:r>
              <a:rPr lang="it-IT" sz="1600" b="1" dirty="0">
                <a:solidFill>
                  <a:srgbClr val="FF0000"/>
                </a:solidFill>
                <a:latin typeface="Trebuchet MS" panose="020B0603020202020204" pitchFamily="34" charset="0"/>
              </a:rPr>
              <a:t>giudice nomina il  tutore del minore quando dispone, anche con provvedimento temporaneo,  la sospensione o  la decadenza dalla responsabilità genitoriale  di entrambi i  genitori</a:t>
            </a:r>
            <a:r>
              <a:rPr lang="it-IT" sz="1600" dirty="0">
                <a:latin typeface="Trebuchet MS" panose="020B0603020202020204" pitchFamily="34" charset="0"/>
              </a:rPr>
              <a:t>  (ex  art.  330 c.c.). Copia del provvedimento è trasmessa al giudice tutelare per le prescritte annotazioni  sul registro delle tutele. Sino alla definizione del procedimento, le funzioni del giudice tutelare  sono esercitate dal giudice che procede.</a:t>
            </a:r>
          </a:p>
        </p:txBody>
      </p:sp>
      <p:sp>
        <p:nvSpPr>
          <p:cNvPr id="7" name="Freccia a destra 6">
            <a:extLst>
              <a:ext uri="{FF2B5EF4-FFF2-40B4-BE49-F238E27FC236}">
                <a16:creationId xmlns:a16="http://schemas.microsoft.com/office/drawing/2014/main" id="{89C49C7A-AFA1-3845-2A40-9F8BDA443149}"/>
              </a:ext>
            </a:extLst>
          </p:cNvPr>
          <p:cNvSpPr/>
          <p:nvPr/>
        </p:nvSpPr>
        <p:spPr>
          <a:xfrm>
            <a:off x="5333998" y="1957388"/>
            <a:ext cx="1538289" cy="3145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E0A67BFC-C51D-F644-8672-A836875C3C88}"/>
              </a:ext>
            </a:extLst>
          </p:cNvPr>
          <p:cNvSpPr/>
          <p:nvPr/>
        </p:nvSpPr>
        <p:spPr>
          <a:xfrm>
            <a:off x="7096127" y="1151988"/>
            <a:ext cx="3875609" cy="181579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it-IT" sz="1600" dirty="0">
                <a:latin typeface="Trebuchet MS" panose="020B0603020202020204" pitchFamily="34" charset="0"/>
              </a:rPr>
              <a:t>Il giudice </a:t>
            </a:r>
            <a:r>
              <a:rPr lang="it-IT" sz="1600" b="1" u="sng" dirty="0">
                <a:solidFill>
                  <a:srgbClr val="FF0000"/>
                </a:solidFill>
                <a:latin typeface="Trebuchet MS" panose="020B0603020202020204" pitchFamily="34" charset="0"/>
              </a:rPr>
              <a:t>può</a:t>
            </a:r>
            <a:r>
              <a:rPr lang="it-IT" sz="1600" b="1" dirty="0">
                <a:solidFill>
                  <a:srgbClr val="FF0000"/>
                </a:solidFill>
                <a:latin typeface="Trebuchet MS" panose="020B0603020202020204" pitchFamily="34" charset="0"/>
              </a:rPr>
              <a:t> nominare il curatore del minore quando dispone, all’esito del procedimento,  limitazioni della responsabilità genitoriale </a:t>
            </a:r>
            <a:r>
              <a:rPr lang="it-IT" sz="1600" dirty="0">
                <a:latin typeface="Trebuchet MS" panose="020B0603020202020204" pitchFamily="34" charset="0"/>
              </a:rPr>
              <a:t>(ex art. 333 c.c.). Il provvedimento di nomina del  curatore </a:t>
            </a:r>
            <a:r>
              <a:rPr lang="it-IT" sz="1600" b="1" u="sng" dirty="0">
                <a:latin typeface="Trebuchet MS" panose="020B0603020202020204" pitchFamily="34" charset="0"/>
              </a:rPr>
              <a:t>deve contenere l’indicazione:</a:t>
            </a:r>
          </a:p>
        </p:txBody>
      </p:sp>
      <p:cxnSp>
        <p:nvCxnSpPr>
          <p:cNvPr id="10" name="Connettore 2 9">
            <a:extLst>
              <a:ext uri="{FF2B5EF4-FFF2-40B4-BE49-F238E27FC236}">
                <a16:creationId xmlns:a16="http://schemas.microsoft.com/office/drawing/2014/main" id="{86BB33D0-D5F3-6D4C-C755-D3147F1B7FE1}"/>
              </a:ext>
            </a:extLst>
          </p:cNvPr>
          <p:cNvCxnSpPr>
            <a:cxnSpLocks/>
          </p:cNvCxnSpPr>
          <p:nvPr/>
        </p:nvCxnSpPr>
        <p:spPr>
          <a:xfrm flipH="1">
            <a:off x="8115032" y="3183737"/>
            <a:ext cx="759625" cy="12630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Rettangolo 10">
            <a:extLst>
              <a:ext uri="{FF2B5EF4-FFF2-40B4-BE49-F238E27FC236}">
                <a16:creationId xmlns:a16="http://schemas.microsoft.com/office/drawing/2014/main" id="{0E2434DB-0B8C-F685-9DC6-B52C4C67DC21}"/>
              </a:ext>
            </a:extLst>
          </p:cNvPr>
          <p:cNvSpPr/>
          <p:nvPr/>
        </p:nvSpPr>
        <p:spPr>
          <a:xfrm>
            <a:off x="337076" y="4843462"/>
            <a:ext cx="2971800" cy="76659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it-IT" dirty="0"/>
              <a:t>della persona presso cui il minore ha la residenza abituale;</a:t>
            </a:r>
          </a:p>
        </p:txBody>
      </p:sp>
      <p:sp>
        <p:nvSpPr>
          <p:cNvPr id="12" name="Rettangolo 11">
            <a:extLst>
              <a:ext uri="{FF2B5EF4-FFF2-40B4-BE49-F238E27FC236}">
                <a16:creationId xmlns:a16="http://schemas.microsoft.com/office/drawing/2014/main" id="{6396C1D2-7606-E2AF-8791-C201A28F7FD5}"/>
              </a:ext>
            </a:extLst>
          </p:cNvPr>
          <p:cNvSpPr/>
          <p:nvPr/>
        </p:nvSpPr>
        <p:spPr>
          <a:xfrm>
            <a:off x="9536645" y="4286435"/>
            <a:ext cx="2655355" cy="175719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it-IT" sz="1600" dirty="0">
                <a:latin typeface="Trebuchet MS" panose="020B0603020202020204" pitchFamily="34" charset="0"/>
              </a:rPr>
              <a:t>degli atti che il curatore ha il  potere di compiere nell’interesse del minore, e di quelli per i  quali è necessaria l’autorizzazione del giudice tutelare</a:t>
            </a:r>
          </a:p>
        </p:txBody>
      </p:sp>
      <p:sp>
        <p:nvSpPr>
          <p:cNvPr id="13" name="Rettangolo 12">
            <a:extLst>
              <a:ext uri="{FF2B5EF4-FFF2-40B4-BE49-F238E27FC236}">
                <a16:creationId xmlns:a16="http://schemas.microsoft.com/office/drawing/2014/main" id="{D879C290-ABC8-D059-5031-6334239BE633}"/>
              </a:ext>
            </a:extLst>
          </p:cNvPr>
          <p:cNvSpPr/>
          <p:nvPr/>
        </p:nvSpPr>
        <p:spPr>
          <a:xfrm>
            <a:off x="375176" y="3771173"/>
            <a:ext cx="2971800" cy="98417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it-IT" sz="1600" dirty="0">
                <a:latin typeface="Trebuchet MS" panose="020B0603020202020204" pitchFamily="34" charset="0"/>
              </a:rPr>
              <a:t>degli atti che possono compiere i genitori, congiuntamente o disgiuntamente;</a:t>
            </a:r>
          </a:p>
        </p:txBody>
      </p:sp>
      <p:sp>
        <p:nvSpPr>
          <p:cNvPr id="14" name="Rettangolo 13">
            <a:extLst>
              <a:ext uri="{FF2B5EF4-FFF2-40B4-BE49-F238E27FC236}">
                <a16:creationId xmlns:a16="http://schemas.microsoft.com/office/drawing/2014/main" id="{BA4AF7F5-7F99-0D33-DBC2-2FD9C2B4A26B}"/>
              </a:ext>
            </a:extLst>
          </p:cNvPr>
          <p:cNvSpPr/>
          <p:nvPr/>
        </p:nvSpPr>
        <p:spPr>
          <a:xfrm>
            <a:off x="3346976" y="5198184"/>
            <a:ext cx="2667000" cy="98417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it-IT" sz="1600" dirty="0">
                <a:latin typeface="Trebuchet MS" panose="020B0603020202020204" pitchFamily="34" charset="0"/>
              </a:rPr>
              <a:t>degli atti che può compiere la persona presso cui il minore ha la residenza abituale;</a:t>
            </a:r>
          </a:p>
        </p:txBody>
      </p:sp>
      <p:sp>
        <p:nvSpPr>
          <p:cNvPr id="15" name="Rettangolo 14">
            <a:extLst>
              <a:ext uri="{FF2B5EF4-FFF2-40B4-BE49-F238E27FC236}">
                <a16:creationId xmlns:a16="http://schemas.microsoft.com/office/drawing/2014/main" id="{2F8E86BA-D66E-29B7-0CD3-EC3AC6786E4F}"/>
              </a:ext>
            </a:extLst>
          </p:cNvPr>
          <p:cNvSpPr/>
          <p:nvPr/>
        </p:nvSpPr>
        <p:spPr>
          <a:xfrm>
            <a:off x="6134099" y="4555325"/>
            <a:ext cx="3326345" cy="189469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it-IT" sz="1600" dirty="0">
                <a:latin typeface="Trebuchet MS" panose="020B0603020202020204" pitchFamily="34" charset="0"/>
              </a:rPr>
              <a:t>della periodicità con cui il curatore riferisce al giudice tutelare circa l’andamento degli  interventi, i rapporti mantenuti dal minore con i genitori, l’attuazione del progetto  </a:t>
            </a:r>
            <a:r>
              <a:rPr lang="it-IT" dirty="0"/>
              <a:t>eventualmente predisposto dal tribunale.</a:t>
            </a:r>
          </a:p>
        </p:txBody>
      </p:sp>
      <p:cxnSp>
        <p:nvCxnSpPr>
          <p:cNvPr id="19" name="Connettore 2 18">
            <a:extLst>
              <a:ext uri="{FF2B5EF4-FFF2-40B4-BE49-F238E27FC236}">
                <a16:creationId xmlns:a16="http://schemas.microsoft.com/office/drawing/2014/main" id="{FDCFA1B2-2F45-92D8-8290-EAA27BD9A0A2}"/>
              </a:ext>
            </a:extLst>
          </p:cNvPr>
          <p:cNvCxnSpPr>
            <a:cxnSpLocks/>
          </p:cNvCxnSpPr>
          <p:nvPr/>
        </p:nvCxnSpPr>
        <p:spPr>
          <a:xfrm>
            <a:off x="9116217" y="3183737"/>
            <a:ext cx="1396469" cy="9155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nettore 2 20">
            <a:extLst>
              <a:ext uri="{FF2B5EF4-FFF2-40B4-BE49-F238E27FC236}">
                <a16:creationId xmlns:a16="http://schemas.microsoft.com/office/drawing/2014/main" id="{C51BDD87-0977-D2E2-A2BA-A736C38AF5F5}"/>
              </a:ext>
            </a:extLst>
          </p:cNvPr>
          <p:cNvCxnSpPr>
            <a:cxnSpLocks/>
          </p:cNvCxnSpPr>
          <p:nvPr/>
        </p:nvCxnSpPr>
        <p:spPr>
          <a:xfrm flipH="1">
            <a:off x="5181600" y="3191021"/>
            <a:ext cx="3353860" cy="16928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nettore 2 24">
            <a:extLst>
              <a:ext uri="{FF2B5EF4-FFF2-40B4-BE49-F238E27FC236}">
                <a16:creationId xmlns:a16="http://schemas.microsoft.com/office/drawing/2014/main" id="{86B48082-8565-565C-5BF3-838B3A58BA22}"/>
              </a:ext>
            </a:extLst>
          </p:cNvPr>
          <p:cNvCxnSpPr/>
          <p:nvPr/>
        </p:nvCxnSpPr>
        <p:spPr>
          <a:xfrm flipH="1">
            <a:off x="3423177" y="3299216"/>
            <a:ext cx="4450295" cy="1600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Connettore 2 26">
            <a:extLst>
              <a:ext uri="{FF2B5EF4-FFF2-40B4-BE49-F238E27FC236}">
                <a16:creationId xmlns:a16="http://schemas.microsoft.com/office/drawing/2014/main" id="{E06F155A-13EF-777B-1B22-98D43CD1DF11}"/>
              </a:ext>
            </a:extLst>
          </p:cNvPr>
          <p:cNvCxnSpPr>
            <a:cxnSpLocks/>
          </p:cNvCxnSpPr>
          <p:nvPr/>
        </p:nvCxnSpPr>
        <p:spPr>
          <a:xfrm flipH="1">
            <a:off x="3764756" y="3094129"/>
            <a:ext cx="3887130" cy="8802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3579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E9614E-3B4A-9EBD-B1B4-F2165F7B0865}"/>
              </a:ext>
            </a:extLst>
          </p:cNvPr>
          <p:cNvSpPr>
            <a:spLocks noGrp="1"/>
          </p:cNvSpPr>
          <p:nvPr>
            <p:ph type="title"/>
          </p:nvPr>
        </p:nvSpPr>
        <p:spPr>
          <a:xfrm>
            <a:off x="838200" y="498806"/>
            <a:ext cx="10173765" cy="1107996"/>
          </a:xfrm>
        </p:spPr>
        <p:txBody>
          <a:bodyPr/>
          <a:lstStyle/>
          <a:p>
            <a:pPr algn="ctr"/>
            <a:r>
              <a:rPr lang="it-IT" sz="3600" dirty="0"/>
              <a:t>Attuazione dei provvedimento ex art. 473- bis 38</a:t>
            </a:r>
          </a:p>
        </p:txBody>
      </p:sp>
      <p:sp>
        <p:nvSpPr>
          <p:cNvPr id="4" name="object 4">
            <a:extLst>
              <a:ext uri="{FF2B5EF4-FFF2-40B4-BE49-F238E27FC236}">
                <a16:creationId xmlns:a16="http://schemas.microsoft.com/office/drawing/2014/main" id="{773DBFD9-4E57-DA85-64B3-066EDD4F6285}"/>
              </a:ext>
            </a:extLst>
          </p:cNvPr>
          <p:cNvSpPr/>
          <p:nvPr/>
        </p:nvSpPr>
        <p:spPr>
          <a:xfrm>
            <a:off x="0" y="27944"/>
            <a:ext cx="2286000" cy="581656"/>
          </a:xfrm>
          <a:prstGeom prst="rect">
            <a:avLst/>
          </a:prstGeom>
          <a:blipFill>
            <a:blip r:embed="rId2" cstate="print"/>
            <a:stretch>
              <a:fillRect/>
            </a:stretch>
          </a:blipFill>
        </p:spPr>
        <p:txBody>
          <a:bodyPr wrap="square" lIns="0" tIns="0" rIns="0" bIns="0" rtlCol="0"/>
          <a:lstStyle/>
          <a:p>
            <a:endParaRPr/>
          </a:p>
        </p:txBody>
      </p:sp>
      <p:sp>
        <p:nvSpPr>
          <p:cNvPr id="5" name="object 2">
            <a:extLst>
              <a:ext uri="{FF2B5EF4-FFF2-40B4-BE49-F238E27FC236}">
                <a16:creationId xmlns:a16="http://schemas.microsoft.com/office/drawing/2014/main" id="{C193E8B0-D9F0-A2E0-A4ED-6C35E0A9071F}"/>
              </a:ext>
            </a:extLst>
          </p:cNvPr>
          <p:cNvSpPr/>
          <p:nvPr/>
        </p:nvSpPr>
        <p:spPr>
          <a:xfrm flipV="1">
            <a:off x="726009" y="800458"/>
            <a:ext cx="10173765" cy="245594"/>
          </a:xfrm>
          <a:custGeom>
            <a:avLst/>
            <a:gdLst/>
            <a:ahLst/>
            <a:cxnLst/>
            <a:rect l="l" t="t" r="r" b="b"/>
            <a:pathLst>
              <a:path w="9607550">
                <a:moveTo>
                  <a:pt x="0" y="0"/>
                </a:moveTo>
                <a:lnTo>
                  <a:pt x="9607525" y="1"/>
                </a:lnTo>
              </a:path>
            </a:pathLst>
          </a:custGeom>
          <a:ln w="31750">
            <a:solidFill>
              <a:srgbClr val="B71E42"/>
            </a:solidFill>
          </a:ln>
        </p:spPr>
        <p:txBody>
          <a:bodyPr wrap="square" lIns="0" tIns="0" rIns="0" bIns="0" rtlCol="0"/>
          <a:lstStyle/>
          <a:p>
            <a:endParaRPr/>
          </a:p>
        </p:txBody>
      </p:sp>
      <p:sp>
        <p:nvSpPr>
          <p:cNvPr id="6" name="Rettangolo 5">
            <a:extLst>
              <a:ext uri="{FF2B5EF4-FFF2-40B4-BE49-F238E27FC236}">
                <a16:creationId xmlns:a16="http://schemas.microsoft.com/office/drawing/2014/main" id="{32C63921-CC1B-39BC-993A-F687D1615112}"/>
              </a:ext>
            </a:extLst>
          </p:cNvPr>
          <p:cNvSpPr/>
          <p:nvPr/>
        </p:nvSpPr>
        <p:spPr>
          <a:xfrm>
            <a:off x="38100" y="1334839"/>
            <a:ext cx="4243386" cy="193931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it-IT" sz="1600" dirty="0">
                <a:latin typeface="Trebuchet MS" panose="020B0603020202020204" pitchFamily="34" charset="0"/>
              </a:rPr>
              <a:t>Per l’attuazione dei  provvedimenti  sull’affidamento  del  minore  e  per  la  soluzione  delle controversie in ordine all’esercizio della responsabilità genitoriale </a:t>
            </a:r>
            <a:r>
              <a:rPr lang="it-IT" sz="1600" b="1" dirty="0">
                <a:solidFill>
                  <a:srgbClr val="FF0000"/>
                </a:solidFill>
                <a:latin typeface="Trebuchet MS" panose="020B0603020202020204" pitchFamily="34" charset="0"/>
              </a:rPr>
              <a:t>è competente il  giudice del procedimento in corso, che provvede in composizione monocratica.</a:t>
            </a:r>
          </a:p>
        </p:txBody>
      </p:sp>
      <p:sp>
        <p:nvSpPr>
          <p:cNvPr id="7" name="Rettangolo 6">
            <a:extLst>
              <a:ext uri="{FF2B5EF4-FFF2-40B4-BE49-F238E27FC236}">
                <a16:creationId xmlns:a16="http://schemas.microsoft.com/office/drawing/2014/main" id="{7FE4C2AF-1DA2-9457-D592-AF1FD02123F0}"/>
              </a:ext>
            </a:extLst>
          </p:cNvPr>
          <p:cNvSpPr/>
          <p:nvPr/>
        </p:nvSpPr>
        <p:spPr>
          <a:xfrm>
            <a:off x="5772680" y="1271650"/>
            <a:ext cx="6077485" cy="1371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it-IT" sz="1600" b="1" dirty="0">
                <a:latin typeface="Trebuchet MS" panose="020B0603020202020204" pitchFamily="34" charset="0"/>
              </a:rPr>
              <a:t>Se non pende un procedimento </a:t>
            </a:r>
            <a:r>
              <a:rPr lang="it-IT" sz="1600" dirty="0">
                <a:solidFill>
                  <a:srgbClr val="FF0000"/>
                </a:solidFill>
                <a:latin typeface="Trebuchet MS" panose="020B0603020202020204" pitchFamily="34" charset="0"/>
              </a:rPr>
              <a:t>è competente, </a:t>
            </a:r>
            <a:r>
              <a:rPr lang="it-IT" sz="1600" dirty="0">
                <a:latin typeface="Trebuchet MS" panose="020B0603020202020204" pitchFamily="34" charset="0"/>
              </a:rPr>
              <a:t>in composizione monocratica, </a:t>
            </a:r>
            <a:r>
              <a:rPr lang="it-IT" sz="1600" dirty="0">
                <a:solidFill>
                  <a:srgbClr val="FF0000"/>
                </a:solidFill>
                <a:latin typeface="Trebuchet MS" panose="020B0603020202020204" pitchFamily="34" charset="0"/>
              </a:rPr>
              <a:t>il giudice  che ha emesso il provvedimento da attuare</a:t>
            </a:r>
            <a:r>
              <a:rPr lang="it-IT" sz="1600" dirty="0">
                <a:latin typeface="Trebuchet MS" panose="020B0603020202020204" pitchFamily="34" charset="0"/>
              </a:rPr>
              <a:t> o, in  caso di  trasferimento  del  minore,  quello individuato ai sensi dell’articolo 473-bis.11, primo comma. </a:t>
            </a:r>
          </a:p>
        </p:txBody>
      </p:sp>
      <p:sp>
        <p:nvSpPr>
          <p:cNvPr id="8" name="Rettangolo 7">
            <a:extLst>
              <a:ext uri="{FF2B5EF4-FFF2-40B4-BE49-F238E27FC236}">
                <a16:creationId xmlns:a16="http://schemas.microsoft.com/office/drawing/2014/main" id="{008DB2E4-F9B1-5441-AE08-A1DA2A163481}"/>
              </a:ext>
            </a:extLst>
          </p:cNvPr>
          <p:cNvSpPr/>
          <p:nvPr/>
        </p:nvSpPr>
        <p:spPr>
          <a:xfrm>
            <a:off x="5812891" y="3274150"/>
            <a:ext cx="6038318" cy="181469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it-IT" sz="1600" dirty="0">
                <a:latin typeface="Trebuchet MS" panose="020B0603020202020204" pitchFamily="34" charset="0"/>
              </a:rPr>
              <a:t>Quando è instaurato  successivamente tra le stesse parti un giudizio che ha ad oggetto  la  titolarità  o  l’esercizio della responsabilità genitoriale, </a:t>
            </a:r>
            <a:r>
              <a:rPr lang="it-IT" sz="1600" u="sng" dirty="0">
                <a:latin typeface="Trebuchet MS" panose="020B0603020202020204" pitchFamily="34" charset="0"/>
              </a:rPr>
              <a:t>il giudice dell’attuazione,  anche  d’ufficio,  senza indugio e comunque entro quindici giorni adotta i provvedimenti urgenti  che  ritiene necessari nell’interesse del minore e trasmette gli atti al giudice di merito</a:t>
            </a:r>
          </a:p>
        </p:txBody>
      </p:sp>
      <p:sp>
        <p:nvSpPr>
          <p:cNvPr id="9" name="Rettangolo 8">
            <a:extLst>
              <a:ext uri="{FF2B5EF4-FFF2-40B4-BE49-F238E27FC236}">
                <a16:creationId xmlns:a16="http://schemas.microsoft.com/office/drawing/2014/main" id="{89C28685-6E9B-DBA8-CC0B-BEC0E36B748C}"/>
              </a:ext>
            </a:extLst>
          </p:cNvPr>
          <p:cNvSpPr/>
          <p:nvPr/>
        </p:nvSpPr>
        <p:spPr>
          <a:xfrm>
            <a:off x="32804" y="3427883"/>
            <a:ext cx="4243386" cy="139820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it-IT" sz="1600" dirty="0">
                <a:latin typeface="Trebuchet MS" panose="020B0603020202020204" pitchFamily="34" charset="0"/>
              </a:rPr>
              <a:t>I  provvedimenti adottati </a:t>
            </a:r>
            <a:r>
              <a:rPr lang="it-IT" sz="1600" b="1" dirty="0">
                <a:latin typeface="Trebuchet MS" panose="020B0603020202020204" pitchFamily="34" charset="0"/>
              </a:rPr>
              <a:t>conservano la loro efficacia fino a quando sono confermati,  modificati o revocati con provvedimento emesso dal giudice del merito.</a:t>
            </a:r>
          </a:p>
        </p:txBody>
      </p:sp>
      <p:sp>
        <p:nvSpPr>
          <p:cNvPr id="10" name="Rettangolo 9">
            <a:extLst>
              <a:ext uri="{FF2B5EF4-FFF2-40B4-BE49-F238E27FC236}">
                <a16:creationId xmlns:a16="http://schemas.microsoft.com/office/drawing/2014/main" id="{25D8C1DA-E763-24A7-B17D-E674AA077814}"/>
              </a:ext>
            </a:extLst>
          </p:cNvPr>
          <p:cNvSpPr/>
          <p:nvPr/>
        </p:nvSpPr>
        <p:spPr>
          <a:xfrm>
            <a:off x="53440" y="4885388"/>
            <a:ext cx="5410200" cy="181469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it-IT" sz="1600" u="sng" dirty="0">
                <a:latin typeface="Trebuchet MS" panose="020B0603020202020204" pitchFamily="34" charset="0"/>
              </a:rPr>
              <a:t>A seguito del ricorso il giudice</a:t>
            </a:r>
            <a:r>
              <a:rPr lang="it-IT" sz="1600" dirty="0">
                <a:latin typeface="Trebuchet MS" panose="020B0603020202020204" pitchFamily="34" charset="0"/>
              </a:rPr>
              <a:t>, sentiti i genitori, coloro che esercitano la responsabilità  genitoriale, </a:t>
            </a:r>
            <a:r>
              <a:rPr lang="it-IT" sz="1600" b="1" dirty="0">
                <a:solidFill>
                  <a:srgbClr val="FF0000"/>
                </a:solidFill>
                <a:latin typeface="Trebuchet MS" panose="020B0603020202020204" pitchFamily="34" charset="0"/>
              </a:rPr>
              <a:t>il  curatore e il  curatore speciale, se nominati,</a:t>
            </a:r>
            <a:r>
              <a:rPr lang="it-IT" sz="1600" dirty="0">
                <a:latin typeface="Trebuchet MS" panose="020B0603020202020204" pitchFamily="34" charset="0"/>
              </a:rPr>
              <a:t> e  il  pubblico ministero, tenta  la conciliazione delle parti e in difetto pronuncia ordinanza con cui  determina  le  modalità dell’attuazione e adotta i provvedimenti opportuni, avendo riguardo  all’interesse superiore del minore.</a:t>
            </a:r>
          </a:p>
        </p:txBody>
      </p:sp>
      <p:sp>
        <p:nvSpPr>
          <p:cNvPr id="11" name="Freccia a destra 10">
            <a:extLst>
              <a:ext uri="{FF2B5EF4-FFF2-40B4-BE49-F238E27FC236}">
                <a16:creationId xmlns:a16="http://schemas.microsoft.com/office/drawing/2014/main" id="{F9D34F40-42E8-1B4A-34DF-8121655B84C5}"/>
              </a:ext>
            </a:extLst>
          </p:cNvPr>
          <p:cNvSpPr/>
          <p:nvPr/>
        </p:nvSpPr>
        <p:spPr>
          <a:xfrm>
            <a:off x="4426742" y="1989973"/>
            <a:ext cx="1200682" cy="3805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Freccia in giù 11">
            <a:extLst>
              <a:ext uri="{FF2B5EF4-FFF2-40B4-BE49-F238E27FC236}">
                <a16:creationId xmlns:a16="http://schemas.microsoft.com/office/drawing/2014/main" id="{C6DEC7B1-98C9-3EF3-23AA-12BA30F6480A}"/>
              </a:ext>
            </a:extLst>
          </p:cNvPr>
          <p:cNvSpPr/>
          <p:nvPr/>
        </p:nvSpPr>
        <p:spPr>
          <a:xfrm>
            <a:off x="8683233" y="2693067"/>
            <a:ext cx="256378" cy="5312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Freccia a sinistra 12">
            <a:extLst>
              <a:ext uri="{FF2B5EF4-FFF2-40B4-BE49-F238E27FC236}">
                <a16:creationId xmlns:a16="http://schemas.microsoft.com/office/drawing/2014/main" id="{5BCA2342-AF58-5A4A-2B5F-0FD2487DCBE8}"/>
              </a:ext>
            </a:extLst>
          </p:cNvPr>
          <p:cNvSpPr/>
          <p:nvPr/>
        </p:nvSpPr>
        <p:spPr>
          <a:xfrm>
            <a:off x="4500295" y="3840145"/>
            <a:ext cx="1200682" cy="38058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ttangolo 15">
            <a:extLst>
              <a:ext uri="{FF2B5EF4-FFF2-40B4-BE49-F238E27FC236}">
                <a16:creationId xmlns:a16="http://schemas.microsoft.com/office/drawing/2014/main" id="{754D9FFA-A14E-3607-4972-10B25D386639}"/>
              </a:ext>
            </a:extLst>
          </p:cNvPr>
          <p:cNvSpPr/>
          <p:nvPr/>
        </p:nvSpPr>
        <p:spPr>
          <a:xfrm>
            <a:off x="6315340" y="5257800"/>
            <a:ext cx="5648059" cy="144227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it-IT" sz="1600" dirty="0">
                <a:latin typeface="Trebuchet MS" panose="020B0603020202020204" pitchFamily="34" charset="0"/>
              </a:rPr>
              <a:t>Se nel corso dell’attuazione sorgono difficoltà che non ammettono dilazione, ciascuna  parte e </a:t>
            </a:r>
            <a:r>
              <a:rPr lang="it-IT" sz="1600" u="sng" dirty="0">
                <a:latin typeface="Trebuchet MS" panose="020B0603020202020204" pitchFamily="34" charset="0"/>
              </a:rPr>
              <a:t>gli ausiliari incaricati </a:t>
            </a:r>
            <a:r>
              <a:rPr lang="it-IT" sz="1600" dirty="0">
                <a:latin typeface="Trebuchet MS" panose="020B0603020202020204" pitchFamily="34" charset="0"/>
              </a:rPr>
              <a:t>possono chiedere al  giudice,  anche  verbalmente,  che  adotti i necessari provvedimenti temporanei. </a:t>
            </a:r>
          </a:p>
        </p:txBody>
      </p:sp>
      <p:sp>
        <p:nvSpPr>
          <p:cNvPr id="17" name="Freccia a destra 16">
            <a:extLst>
              <a:ext uri="{FF2B5EF4-FFF2-40B4-BE49-F238E27FC236}">
                <a16:creationId xmlns:a16="http://schemas.microsoft.com/office/drawing/2014/main" id="{B048EB9D-81DE-EF6C-C99A-5540701E8EEE}"/>
              </a:ext>
            </a:extLst>
          </p:cNvPr>
          <p:cNvSpPr/>
          <p:nvPr/>
        </p:nvSpPr>
        <p:spPr>
          <a:xfrm>
            <a:off x="5499232" y="5678695"/>
            <a:ext cx="851700" cy="353242"/>
          </a:xfrm>
          <a:prstGeom prst="rightArrow">
            <a:avLst>
              <a:gd name="adj1" fmla="val 5750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220256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21782E-EAE5-C3C3-1AF7-893BC0D5C983}"/>
              </a:ext>
            </a:extLst>
          </p:cNvPr>
          <p:cNvSpPr>
            <a:spLocks noGrp="1"/>
          </p:cNvSpPr>
          <p:nvPr>
            <p:ph type="title"/>
          </p:nvPr>
        </p:nvSpPr>
        <p:spPr>
          <a:xfrm>
            <a:off x="762000" y="249079"/>
            <a:ext cx="10221391" cy="492443"/>
          </a:xfrm>
        </p:spPr>
        <p:txBody>
          <a:bodyPr/>
          <a:lstStyle/>
          <a:p>
            <a:pPr algn="ctr"/>
            <a:r>
              <a:rPr lang="it-IT" dirty="0"/>
              <a:t>Art. 5 bis legge 4 maggio 1983, n. 184 </a:t>
            </a:r>
          </a:p>
        </p:txBody>
      </p:sp>
      <p:sp>
        <p:nvSpPr>
          <p:cNvPr id="6" name="Rettangolo 5">
            <a:extLst>
              <a:ext uri="{FF2B5EF4-FFF2-40B4-BE49-F238E27FC236}">
                <a16:creationId xmlns:a16="http://schemas.microsoft.com/office/drawing/2014/main" id="{F5B90220-7888-EA58-00E5-B06CA427315F}"/>
              </a:ext>
            </a:extLst>
          </p:cNvPr>
          <p:cNvSpPr/>
          <p:nvPr/>
        </p:nvSpPr>
        <p:spPr>
          <a:xfrm>
            <a:off x="762000" y="1438914"/>
            <a:ext cx="5943600" cy="167639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it-IT" sz="2000" dirty="0"/>
              <a:t>Comma 2: Con il  provvedimento  con  cui  dispone  la  limitazione  della responsabilità genitoriale e affida il minore al  servizio  sociale, il tribunale indica: </a:t>
            </a:r>
          </a:p>
        </p:txBody>
      </p:sp>
      <p:sp>
        <p:nvSpPr>
          <p:cNvPr id="9" name="object 2">
            <a:extLst>
              <a:ext uri="{FF2B5EF4-FFF2-40B4-BE49-F238E27FC236}">
                <a16:creationId xmlns:a16="http://schemas.microsoft.com/office/drawing/2014/main" id="{9E2EE1E3-7FE0-4BCE-9F50-7B6507EF98D9}"/>
              </a:ext>
            </a:extLst>
          </p:cNvPr>
          <p:cNvSpPr/>
          <p:nvPr/>
        </p:nvSpPr>
        <p:spPr>
          <a:xfrm>
            <a:off x="914400" y="838200"/>
            <a:ext cx="9607550" cy="0"/>
          </a:xfrm>
          <a:custGeom>
            <a:avLst/>
            <a:gdLst/>
            <a:ahLst/>
            <a:cxnLst/>
            <a:rect l="l" t="t" r="r" b="b"/>
            <a:pathLst>
              <a:path w="9607550">
                <a:moveTo>
                  <a:pt x="0" y="0"/>
                </a:moveTo>
                <a:lnTo>
                  <a:pt x="9607525" y="1"/>
                </a:lnTo>
              </a:path>
            </a:pathLst>
          </a:custGeom>
          <a:ln w="31750">
            <a:solidFill>
              <a:srgbClr val="B71E42"/>
            </a:solidFill>
          </a:ln>
        </p:spPr>
        <p:txBody>
          <a:bodyPr wrap="square" lIns="0" tIns="0" rIns="0" bIns="0" rtlCol="0"/>
          <a:lstStyle/>
          <a:p>
            <a:endParaRPr/>
          </a:p>
        </p:txBody>
      </p:sp>
      <p:sp>
        <p:nvSpPr>
          <p:cNvPr id="10" name="object 4">
            <a:extLst>
              <a:ext uri="{FF2B5EF4-FFF2-40B4-BE49-F238E27FC236}">
                <a16:creationId xmlns:a16="http://schemas.microsoft.com/office/drawing/2014/main" id="{BFF721F5-B70A-A1BE-434E-075CB8212DC7}"/>
              </a:ext>
            </a:extLst>
          </p:cNvPr>
          <p:cNvSpPr/>
          <p:nvPr/>
        </p:nvSpPr>
        <p:spPr>
          <a:xfrm>
            <a:off x="0" y="0"/>
            <a:ext cx="2286000" cy="581656"/>
          </a:xfrm>
          <a:prstGeom prst="rect">
            <a:avLst/>
          </a:prstGeom>
          <a:blipFill>
            <a:blip r:embed="rId2" cstate="print"/>
            <a:stretch>
              <a:fillRect/>
            </a:stretch>
          </a:blipFill>
        </p:spPr>
        <p:txBody>
          <a:bodyPr wrap="square" lIns="0" tIns="0" rIns="0" bIns="0" rtlCol="0"/>
          <a:lstStyle/>
          <a:p>
            <a:endParaRPr/>
          </a:p>
        </p:txBody>
      </p:sp>
      <p:sp>
        <p:nvSpPr>
          <p:cNvPr id="11" name="Rettangolo 10">
            <a:extLst>
              <a:ext uri="{FF2B5EF4-FFF2-40B4-BE49-F238E27FC236}">
                <a16:creationId xmlns:a16="http://schemas.microsoft.com/office/drawing/2014/main" id="{D692265E-7DCB-B77D-3D5D-A00808E9E7F4}"/>
              </a:ext>
            </a:extLst>
          </p:cNvPr>
          <p:cNvSpPr/>
          <p:nvPr/>
        </p:nvSpPr>
        <p:spPr>
          <a:xfrm>
            <a:off x="685800" y="4316738"/>
            <a:ext cx="6019800" cy="182878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it-IT" sz="2000" dirty="0"/>
              <a:t>e) gli atti che possono essere compiuti dal curatore nominato  </a:t>
            </a:r>
            <a:r>
              <a:rPr lang="it-IT" sz="2000" dirty="0">
                <a:solidFill>
                  <a:srgbClr val="FF0000"/>
                </a:solidFill>
              </a:rPr>
              <a:t>ai sensi dell'articolo 333, secondo comma, del codice civile; </a:t>
            </a:r>
          </a:p>
        </p:txBody>
      </p:sp>
      <p:sp>
        <p:nvSpPr>
          <p:cNvPr id="12" name="Freccia in giù 11">
            <a:extLst>
              <a:ext uri="{FF2B5EF4-FFF2-40B4-BE49-F238E27FC236}">
                <a16:creationId xmlns:a16="http://schemas.microsoft.com/office/drawing/2014/main" id="{2DAD1BEC-3E9B-CF46-BE62-1DF2F087D0DA}"/>
              </a:ext>
            </a:extLst>
          </p:cNvPr>
          <p:cNvSpPr/>
          <p:nvPr/>
        </p:nvSpPr>
        <p:spPr>
          <a:xfrm>
            <a:off x="3488531" y="3296925"/>
            <a:ext cx="490538" cy="8382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Freccia a destra 12">
            <a:extLst>
              <a:ext uri="{FF2B5EF4-FFF2-40B4-BE49-F238E27FC236}">
                <a16:creationId xmlns:a16="http://schemas.microsoft.com/office/drawing/2014/main" id="{F1F0F480-7620-D74C-4937-5EBFF0BAE35E}"/>
              </a:ext>
            </a:extLst>
          </p:cNvPr>
          <p:cNvSpPr/>
          <p:nvPr/>
        </p:nvSpPr>
        <p:spPr>
          <a:xfrm>
            <a:off x="7115174" y="5065383"/>
            <a:ext cx="1143000" cy="3314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 13">
            <a:hlinkClick r:id="" action="ppaction://noaction" highlightClick="1"/>
            <a:extLst>
              <a:ext uri="{FF2B5EF4-FFF2-40B4-BE49-F238E27FC236}">
                <a16:creationId xmlns:a16="http://schemas.microsoft.com/office/drawing/2014/main" id="{FD06CD84-AF9E-1420-B32B-E6EC3AB52AEC}"/>
              </a:ext>
            </a:extLst>
          </p:cNvPr>
          <p:cNvSpPr/>
          <p:nvPr/>
        </p:nvSpPr>
        <p:spPr>
          <a:xfrm>
            <a:off x="8601074" y="4316734"/>
            <a:ext cx="2209800" cy="1828783"/>
          </a:xfrm>
          <a:prstGeom prst="actionButtonHelp">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Tree>
    <p:extLst>
      <p:ext uri="{BB962C8B-B14F-4D97-AF65-F5344CB8AC3E}">
        <p14:creationId xmlns:p14="http://schemas.microsoft.com/office/powerpoint/2010/main" val="37235988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9D24457-ACD8-5FCD-8CE7-D985577A3427}"/>
              </a:ext>
            </a:extLst>
          </p:cNvPr>
          <p:cNvSpPr>
            <a:spLocks noGrp="1"/>
          </p:cNvSpPr>
          <p:nvPr>
            <p:ph type="title"/>
          </p:nvPr>
        </p:nvSpPr>
        <p:spPr>
          <a:xfrm>
            <a:off x="1216295" y="228600"/>
            <a:ext cx="9774783" cy="492443"/>
          </a:xfrm>
        </p:spPr>
        <p:txBody>
          <a:bodyPr/>
          <a:lstStyle/>
          <a:p>
            <a:pPr algn="ctr"/>
            <a:r>
              <a:rPr lang="it-IT" dirty="0"/>
              <a:t>Art. 5 bis legge 4 maggio 1983, n. 184 </a:t>
            </a:r>
          </a:p>
        </p:txBody>
      </p:sp>
      <p:sp>
        <p:nvSpPr>
          <p:cNvPr id="4" name="object 2">
            <a:extLst>
              <a:ext uri="{FF2B5EF4-FFF2-40B4-BE49-F238E27FC236}">
                <a16:creationId xmlns:a16="http://schemas.microsoft.com/office/drawing/2014/main" id="{21ACF96D-3120-808E-EC7A-A01E840AD447}"/>
              </a:ext>
            </a:extLst>
          </p:cNvPr>
          <p:cNvSpPr/>
          <p:nvPr/>
        </p:nvSpPr>
        <p:spPr>
          <a:xfrm flipV="1">
            <a:off x="990600" y="721043"/>
            <a:ext cx="10000478" cy="117157"/>
          </a:xfrm>
          <a:custGeom>
            <a:avLst/>
            <a:gdLst/>
            <a:ahLst/>
            <a:cxnLst/>
            <a:rect l="l" t="t" r="r" b="b"/>
            <a:pathLst>
              <a:path w="9607550">
                <a:moveTo>
                  <a:pt x="0" y="0"/>
                </a:moveTo>
                <a:lnTo>
                  <a:pt x="9607525" y="1"/>
                </a:lnTo>
              </a:path>
            </a:pathLst>
          </a:custGeom>
          <a:ln w="31750">
            <a:solidFill>
              <a:srgbClr val="B71E42"/>
            </a:solidFill>
          </a:ln>
        </p:spPr>
        <p:txBody>
          <a:bodyPr wrap="square" lIns="0" tIns="0" rIns="0" bIns="0" rtlCol="0"/>
          <a:lstStyle/>
          <a:p>
            <a:endParaRPr/>
          </a:p>
        </p:txBody>
      </p:sp>
      <p:sp>
        <p:nvSpPr>
          <p:cNvPr id="5" name="object 4">
            <a:extLst>
              <a:ext uri="{FF2B5EF4-FFF2-40B4-BE49-F238E27FC236}">
                <a16:creationId xmlns:a16="http://schemas.microsoft.com/office/drawing/2014/main" id="{9CD4A231-DE67-6B4C-EF23-B7925C5047E1}"/>
              </a:ext>
            </a:extLst>
          </p:cNvPr>
          <p:cNvSpPr/>
          <p:nvPr/>
        </p:nvSpPr>
        <p:spPr>
          <a:xfrm>
            <a:off x="0" y="0"/>
            <a:ext cx="2286000" cy="581656"/>
          </a:xfrm>
          <a:prstGeom prst="rect">
            <a:avLst/>
          </a:prstGeom>
          <a:blipFill>
            <a:blip r:embed="rId2" cstate="print"/>
            <a:stretch>
              <a:fillRect/>
            </a:stretch>
          </a:blipFill>
        </p:spPr>
        <p:txBody>
          <a:bodyPr wrap="square" lIns="0" tIns="0" rIns="0" bIns="0" rtlCol="0"/>
          <a:lstStyle/>
          <a:p>
            <a:endParaRPr/>
          </a:p>
        </p:txBody>
      </p:sp>
      <p:sp>
        <p:nvSpPr>
          <p:cNvPr id="6" name="Rettangolo 5">
            <a:extLst>
              <a:ext uri="{FF2B5EF4-FFF2-40B4-BE49-F238E27FC236}">
                <a16:creationId xmlns:a16="http://schemas.microsoft.com/office/drawing/2014/main" id="{B152926B-8A4F-F24E-6ECA-067E39EB3EA2}"/>
              </a:ext>
            </a:extLst>
          </p:cNvPr>
          <p:cNvSpPr/>
          <p:nvPr/>
        </p:nvSpPr>
        <p:spPr>
          <a:xfrm>
            <a:off x="2819400" y="1213486"/>
            <a:ext cx="5715000" cy="273439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it-IT" sz="2000" dirty="0"/>
              <a:t>Comma 3. Il  servizio  sociale,  nello  svolgimento  dei  compiti  a  lui affidati e nell'adozione delle scelte a lui  demandate,  tiene  conto delle  indicazioni  dei  genitori  che  non  siano  stati  dichiarati decaduti dalla responsabilità genitoriale e del minore nonché,  ove vi siano, </a:t>
            </a:r>
            <a:r>
              <a:rPr lang="it-IT" sz="2000" dirty="0">
                <a:solidFill>
                  <a:srgbClr val="FF0000"/>
                </a:solidFill>
              </a:rPr>
              <a:t>del curatore e del curatore speciale. </a:t>
            </a:r>
          </a:p>
          <a:p>
            <a:pPr algn="ctr"/>
            <a:endParaRPr lang="it-IT" dirty="0"/>
          </a:p>
        </p:txBody>
      </p:sp>
      <p:sp>
        <p:nvSpPr>
          <p:cNvPr id="7" name="Rettangolo 6">
            <a:extLst>
              <a:ext uri="{FF2B5EF4-FFF2-40B4-BE49-F238E27FC236}">
                <a16:creationId xmlns:a16="http://schemas.microsoft.com/office/drawing/2014/main" id="{D77521BA-6467-A3C4-10D3-283A3715CCBA}"/>
              </a:ext>
            </a:extLst>
          </p:cNvPr>
          <p:cNvSpPr/>
          <p:nvPr/>
        </p:nvSpPr>
        <p:spPr>
          <a:xfrm>
            <a:off x="2819400" y="4161831"/>
            <a:ext cx="5715000" cy="254496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it-IT" sz="2000" dirty="0"/>
              <a:t>Comma 4. Entro  quindici  giorni  dalla  notifica  del  provvedimento  il servizio   sociale   comunica   il   nominativo   del    responsabile dell'affidamento  al  tribunale,  ai  genitori,  agli  esercenti   la responsabilità genitoriale, </a:t>
            </a:r>
            <a:r>
              <a:rPr lang="it-IT" sz="2000" u="sng" dirty="0">
                <a:solidFill>
                  <a:srgbClr val="FF0000"/>
                </a:solidFill>
              </a:rPr>
              <a:t>al curatore se nominato  e  al  soggetto collocatario. </a:t>
            </a:r>
          </a:p>
        </p:txBody>
      </p:sp>
      <p:sp>
        <p:nvSpPr>
          <p:cNvPr id="8" name="Freccia circolare a sinistra 7">
            <a:extLst>
              <a:ext uri="{FF2B5EF4-FFF2-40B4-BE49-F238E27FC236}">
                <a16:creationId xmlns:a16="http://schemas.microsoft.com/office/drawing/2014/main" id="{E3CF081E-5897-8031-58A9-A8EE6452EF9C}"/>
              </a:ext>
            </a:extLst>
          </p:cNvPr>
          <p:cNvSpPr/>
          <p:nvPr/>
        </p:nvSpPr>
        <p:spPr>
          <a:xfrm>
            <a:off x="8839200" y="3194923"/>
            <a:ext cx="1066800" cy="171164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29930071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114E7BD-6E0C-D9FA-04A0-D08FBA73D1D4}"/>
              </a:ext>
            </a:extLst>
          </p:cNvPr>
          <p:cNvSpPr>
            <a:spLocks noGrp="1"/>
          </p:cNvSpPr>
          <p:nvPr>
            <p:ph type="title"/>
          </p:nvPr>
        </p:nvSpPr>
        <p:spPr>
          <a:xfrm>
            <a:off x="1275283" y="627359"/>
            <a:ext cx="9774783" cy="918251"/>
          </a:xfrm>
        </p:spPr>
        <p:txBody>
          <a:bodyPr/>
          <a:lstStyle/>
          <a:p>
            <a:pPr algn="ctr" rtl="0"/>
            <a:r>
              <a:rPr lang="it-IT" dirty="0"/>
              <a:t>STRUMENTI OPERATIVI PER IL CURATORE SPECIALE A CURA DI UNCM </a:t>
            </a:r>
          </a:p>
        </p:txBody>
      </p:sp>
      <p:sp>
        <p:nvSpPr>
          <p:cNvPr id="5" name="Segnaposto testo 4">
            <a:extLst>
              <a:ext uri="{FF2B5EF4-FFF2-40B4-BE49-F238E27FC236}">
                <a16:creationId xmlns:a16="http://schemas.microsoft.com/office/drawing/2014/main" id="{C326D1DB-13D6-0AA5-D70E-3A062391238F}"/>
              </a:ext>
            </a:extLst>
          </p:cNvPr>
          <p:cNvSpPr>
            <a:spLocks noGrp="1"/>
          </p:cNvSpPr>
          <p:nvPr>
            <p:ph type="body" idx="1"/>
          </p:nvPr>
        </p:nvSpPr>
        <p:spPr>
          <a:xfrm>
            <a:off x="762000" y="2133600"/>
            <a:ext cx="7696200" cy="4739759"/>
          </a:xfrm>
        </p:spPr>
        <p:txBody>
          <a:bodyPr/>
          <a:lstStyle/>
          <a:p>
            <a:pPr algn="l"/>
            <a:r>
              <a:rPr lang="it-IT" sz="2000" dirty="0"/>
              <a:t>Linee guida UNCM  </a:t>
            </a:r>
          </a:p>
          <a:p>
            <a:endParaRPr lang="it-IT" sz="1800" dirty="0"/>
          </a:p>
          <a:p>
            <a:pPr marL="342900" indent="-342900" algn="just">
              <a:buFont typeface="Arial" panose="020B0604020202020204" pitchFamily="34" charset="0"/>
              <a:buChar char="•"/>
            </a:pPr>
            <a:r>
              <a:rPr lang="it-IT" sz="1800" b="0" u="none" dirty="0"/>
              <a:t>(1) Il Curatore Speciale del minore possiede una formazione specifica e qualificata, da mantenere e aggiornare costantemente, unitamente a una reale motivazione a rivestire l’incarico;</a:t>
            </a:r>
          </a:p>
          <a:p>
            <a:pPr algn="just"/>
            <a:endParaRPr lang="it-IT" sz="1800" b="0" u="none" dirty="0"/>
          </a:p>
          <a:p>
            <a:pPr marL="342900" indent="-342900" algn="just">
              <a:buFont typeface="Arial" panose="020B0604020202020204" pitchFamily="34" charset="0"/>
              <a:buChar char="•"/>
            </a:pPr>
            <a:r>
              <a:rPr lang="it-IT" sz="1800" b="0" u="none" dirty="0"/>
              <a:t>(2) Nell’espletamento del proprio mandato il Curatore Speciale del minore ne valuta il </a:t>
            </a:r>
            <a:r>
              <a:rPr lang="it-IT" sz="1800" b="0" i="1" u="none" dirty="0"/>
              <a:t>best </a:t>
            </a:r>
            <a:r>
              <a:rPr lang="it-IT" sz="1800" b="0" i="1" u="none" dirty="0" err="1"/>
              <a:t>interest</a:t>
            </a:r>
            <a:r>
              <a:rPr lang="it-IT" sz="1800" b="0" u="none" dirty="0"/>
              <a:t>, nel rispetto dei diritti garantiti allo stesso dalla Costituzione e dalle Convenzioni Internazionali;</a:t>
            </a:r>
          </a:p>
          <a:p>
            <a:pPr marL="342900" indent="-342900" algn="just">
              <a:buFont typeface="Arial" panose="020B0604020202020204" pitchFamily="34" charset="0"/>
              <a:buChar char="•"/>
            </a:pPr>
            <a:endParaRPr lang="it-IT" sz="1800" b="0" u="none" dirty="0"/>
          </a:p>
          <a:p>
            <a:pPr marL="342900" indent="-342900" algn="just">
              <a:buFont typeface="Arial" panose="020B0604020202020204" pitchFamily="34" charset="0"/>
              <a:buChar char="•"/>
            </a:pPr>
            <a:r>
              <a:rPr lang="it-IT" sz="1800" b="0" u="none" dirty="0"/>
              <a:t>(9) Il curatore speciale del minore tiene contatti con l’ente affidatario e con i servizi sociali, e , possibilmente, partecipa a periodici confronti sui risultati degli accertamenti disposti. </a:t>
            </a:r>
          </a:p>
          <a:p>
            <a:pPr algn="just"/>
            <a:endParaRPr lang="it-IT" sz="1800" b="0" u="none" dirty="0"/>
          </a:p>
          <a:p>
            <a:pPr algn="just"/>
            <a:endParaRPr lang="it-IT" sz="1800" b="0" u="none" dirty="0"/>
          </a:p>
          <a:p>
            <a:pPr algn="just"/>
            <a:r>
              <a:rPr lang="it-IT" sz="1800" b="0" u="none" dirty="0" err="1"/>
              <a:t>Link:</a:t>
            </a:r>
            <a:r>
              <a:rPr lang="it-IT" sz="1800" b="0" u="none" dirty="0" err="1">
                <a:hlinkClick r:id="rId2"/>
              </a:rPr>
              <a:t>https</a:t>
            </a:r>
            <a:r>
              <a:rPr lang="it-IT" sz="1800" b="0" u="none" dirty="0">
                <a:hlinkClick r:id="rId2"/>
              </a:rPr>
              <a:t>://lnx.camereminorili.it/</a:t>
            </a:r>
            <a:r>
              <a:rPr lang="it-IT" sz="1800" b="0" u="none" dirty="0" err="1">
                <a:hlinkClick r:id="rId2"/>
              </a:rPr>
              <a:t>wp-content</a:t>
            </a:r>
            <a:r>
              <a:rPr lang="it-IT" sz="1800" b="0" u="none" dirty="0">
                <a:hlinkClick r:id="rId2"/>
              </a:rPr>
              <a:t>/uploads/2022/06/Linee-Guida-Curatore-speciale-del-minore-aggiornate-al-21-maggio-2022-1.pdf</a:t>
            </a:r>
            <a:r>
              <a:rPr lang="it-IT" sz="1800" b="0" u="none" dirty="0"/>
              <a:t> </a:t>
            </a:r>
          </a:p>
        </p:txBody>
      </p:sp>
      <p:sp>
        <p:nvSpPr>
          <p:cNvPr id="6" name="object 4">
            <a:extLst>
              <a:ext uri="{FF2B5EF4-FFF2-40B4-BE49-F238E27FC236}">
                <a16:creationId xmlns:a16="http://schemas.microsoft.com/office/drawing/2014/main" id="{7DA51B9B-D52C-2E38-6AC8-AEF5E35AF903}"/>
              </a:ext>
            </a:extLst>
          </p:cNvPr>
          <p:cNvSpPr/>
          <p:nvPr/>
        </p:nvSpPr>
        <p:spPr>
          <a:xfrm>
            <a:off x="1" y="0"/>
            <a:ext cx="2438400" cy="609600"/>
          </a:xfrm>
          <a:prstGeom prst="rect">
            <a:avLst/>
          </a:prstGeom>
          <a:blipFill>
            <a:blip r:embed="rId3" cstate="print"/>
            <a:stretch>
              <a:fillRect/>
            </a:stretch>
          </a:blipFill>
        </p:spPr>
        <p:txBody>
          <a:bodyPr wrap="square" lIns="0" tIns="0" rIns="0" bIns="0" rtlCol="0"/>
          <a:lstStyle/>
          <a:p>
            <a:endParaRPr/>
          </a:p>
        </p:txBody>
      </p:sp>
      <p:sp>
        <p:nvSpPr>
          <p:cNvPr id="7" name="object 2">
            <a:extLst>
              <a:ext uri="{FF2B5EF4-FFF2-40B4-BE49-F238E27FC236}">
                <a16:creationId xmlns:a16="http://schemas.microsoft.com/office/drawing/2014/main" id="{4FF2496B-DEBB-00B2-825A-3374DD8AF391}"/>
              </a:ext>
            </a:extLst>
          </p:cNvPr>
          <p:cNvSpPr/>
          <p:nvPr/>
        </p:nvSpPr>
        <p:spPr>
          <a:xfrm>
            <a:off x="1404416" y="1600200"/>
            <a:ext cx="9607550" cy="0"/>
          </a:xfrm>
          <a:custGeom>
            <a:avLst/>
            <a:gdLst/>
            <a:ahLst/>
            <a:cxnLst/>
            <a:rect l="l" t="t" r="r" b="b"/>
            <a:pathLst>
              <a:path w="9607550">
                <a:moveTo>
                  <a:pt x="0" y="0"/>
                </a:moveTo>
                <a:lnTo>
                  <a:pt x="9607525" y="1"/>
                </a:lnTo>
              </a:path>
            </a:pathLst>
          </a:custGeom>
          <a:ln w="31750">
            <a:solidFill>
              <a:srgbClr val="B71E42"/>
            </a:solidFill>
          </a:ln>
        </p:spPr>
        <p:txBody>
          <a:bodyPr wrap="square" lIns="0" tIns="0" rIns="0" bIns="0" rtlCol="0"/>
          <a:lstStyle/>
          <a:p>
            <a:endParaRPr/>
          </a:p>
        </p:txBody>
      </p:sp>
      <p:pic>
        <p:nvPicPr>
          <p:cNvPr id="4098" name="Picture 2" descr="Regione Siciliana - Sito Ufficiale">
            <a:extLst>
              <a:ext uri="{FF2B5EF4-FFF2-40B4-BE49-F238E27FC236}">
                <a16:creationId xmlns:a16="http://schemas.microsoft.com/office/drawing/2014/main" id="{36DEF8EE-E472-0EE5-BDCD-A12AE58289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8200" y="2667000"/>
            <a:ext cx="3345006" cy="3104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1949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A68191D-544E-E451-3685-23AFFE3A8D40}"/>
              </a:ext>
            </a:extLst>
          </p:cNvPr>
          <p:cNvSpPr>
            <a:spLocks noGrp="1"/>
          </p:cNvSpPr>
          <p:nvPr>
            <p:ph type="title"/>
          </p:nvPr>
        </p:nvSpPr>
        <p:spPr>
          <a:xfrm>
            <a:off x="2063552" y="136525"/>
            <a:ext cx="8003726" cy="553998"/>
          </a:xfrm>
        </p:spPr>
        <p:txBody>
          <a:bodyPr/>
          <a:lstStyle/>
          <a:p>
            <a:pPr algn="ctr"/>
            <a:r>
              <a:rPr lang="it-IT" sz="3600" dirty="0">
                <a:latin typeface="Trebuchet MS" panose="020B0603020202020204" pitchFamily="34" charset="0"/>
              </a:rPr>
              <a:t>Un lungo percorso</a:t>
            </a:r>
            <a:r>
              <a:rPr lang="it-IT" sz="3600" dirty="0">
                <a:latin typeface="+mn-lt"/>
              </a:rPr>
              <a:t>…</a:t>
            </a:r>
          </a:p>
        </p:txBody>
      </p:sp>
      <p:sp>
        <p:nvSpPr>
          <p:cNvPr id="4" name="Segnaposto numero diapositiva 3">
            <a:extLst>
              <a:ext uri="{FF2B5EF4-FFF2-40B4-BE49-F238E27FC236}">
                <a16:creationId xmlns:a16="http://schemas.microsoft.com/office/drawing/2014/main" id="{90F7448E-1F36-16D5-E801-74E38EB79A0C}"/>
              </a:ext>
            </a:extLst>
          </p:cNvPr>
          <p:cNvSpPr>
            <a:spLocks noGrp="1"/>
          </p:cNvSpPr>
          <p:nvPr>
            <p:ph type="sldNum" sz="quarter" idx="12"/>
          </p:nvPr>
        </p:nvSpPr>
        <p:spPr>
          <a:xfrm>
            <a:off x="8543278" y="6356350"/>
            <a:ext cx="561975" cy="365125"/>
          </a:xfrm>
          <a:prstGeom prst="rect">
            <a:avLst/>
          </a:prstGeom>
        </p:spPr>
        <p:txBody>
          <a:bodyPr vert="horz" lIns="27432" tIns="45720" rIns="45720" bIns="45720" rtlCol="0" anchor="ctr"/>
          <a:lstStyle>
            <a:defPPr>
              <a:defRPr lang="it-IT"/>
            </a:defPPr>
            <a:lvl1pPr marL="0" algn="l" defTabSz="914400" rtl="0" eaLnBrk="1" latinLnBrk="0" hangingPunct="1">
              <a:defRPr sz="1200" kern="1200">
                <a:solidFill>
                  <a:schemeClr val="tx1">
                    <a:lumMod val="65000"/>
                    <a:lumOff val="35000"/>
                  </a:schemeClr>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5F2A65-55AC-4AD1-A380-E8E9C31D0F20}" type="slidenum">
              <a:rPr lang="it-IT" smtClean="0"/>
              <a:pPr/>
              <a:t>2</a:t>
            </a:fld>
            <a:endParaRPr lang="it-IT"/>
          </a:p>
        </p:txBody>
      </p:sp>
      <p:pic>
        <p:nvPicPr>
          <p:cNvPr id="11" name="Segnaposto contenuto 10">
            <a:extLst>
              <a:ext uri="{FF2B5EF4-FFF2-40B4-BE49-F238E27FC236}">
                <a16:creationId xmlns:a16="http://schemas.microsoft.com/office/drawing/2014/main" id="{ADEC04C3-0725-AB22-EB45-1EC78C55EAE1}"/>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66800" y="793750"/>
            <a:ext cx="10210800" cy="6014617"/>
          </a:xfrm>
        </p:spPr>
      </p:pic>
      <p:sp>
        <p:nvSpPr>
          <p:cNvPr id="3" name="object 4">
            <a:extLst>
              <a:ext uri="{FF2B5EF4-FFF2-40B4-BE49-F238E27FC236}">
                <a16:creationId xmlns:a16="http://schemas.microsoft.com/office/drawing/2014/main" id="{B0101496-A3DD-0ACB-E7DF-4F37FAF1B454}"/>
              </a:ext>
            </a:extLst>
          </p:cNvPr>
          <p:cNvSpPr/>
          <p:nvPr/>
        </p:nvSpPr>
        <p:spPr>
          <a:xfrm>
            <a:off x="0" y="0"/>
            <a:ext cx="2590800" cy="690523"/>
          </a:xfrm>
          <a:prstGeom prst="rect">
            <a:avLst/>
          </a:prstGeom>
          <a:blipFill>
            <a:blip r:embed="rId4" cstate="print"/>
            <a:stretch>
              <a:fillRect/>
            </a:stretch>
          </a:blipFill>
        </p:spPr>
        <p:txBody>
          <a:bodyPr wrap="square" lIns="0" tIns="0" rIns="0" bIns="0" rtlCol="0"/>
          <a:lstStyle/>
          <a:p>
            <a:endParaRPr/>
          </a:p>
        </p:txBody>
      </p:sp>
      <p:sp>
        <p:nvSpPr>
          <p:cNvPr id="5" name="CasellaDiTesto 4">
            <a:extLst>
              <a:ext uri="{FF2B5EF4-FFF2-40B4-BE49-F238E27FC236}">
                <a16:creationId xmlns:a16="http://schemas.microsoft.com/office/drawing/2014/main" id="{BAD8D642-56E2-1916-E086-57AA55E9684F}"/>
              </a:ext>
            </a:extLst>
          </p:cNvPr>
          <p:cNvSpPr txBox="1"/>
          <p:nvPr/>
        </p:nvSpPr>
        <p:spPr>
          <a:xfrm>
            <a:off x="11778916" y="6581274"/>
            <a:ext cx="184731" cy="369332"/>
          </a:xfrm>
          <a:prstGeom prst="rect">
            <a:avLst/>
          </a:prstGeom>
          <a:noFill/>
        </p:spPr>
        <p:txBody>
          <a:bodyPr wrap="none" rtlCol="0">
            <a:spAutoFit/>
          </a:bodyPr>
          <a:lstStyle/>
          <a:p>
            <a:endParaRPr lang="it-IT" dirty="0"/>
          </a:p>
        </p:txBody>
      </p:sp>
    </p:spTree>
    <p:extLst>
      <p:ext uri="{BB962C8B-B14F-4D97-AF65-F5344CB8AC3E}">
        <p14:creationId xmlns:p14="http://schemas.microsoft.com/office/powerpoint/2010/main" val="50959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53896" y="1847088"/>
            <a:ext cx="9607550" cy="0"/>
          </a:xfrm>
          <a:custGeom>
            <a:avLst/>
            <a:gdLst/>
            <a:ahLst/>
            <a:cxnLst/>
            <a:rect l="l" t="t" r="r" b="b"/>
            <a:pathLst>
              <a:path w="9607550">
                <a:moveTo>
                  <a:pt x="0" y="0"/>
                </a:moveTo>
                <a:lnTo>
                  <a:pt x="9607525" y="1"/>
                </a:lnTo>
              </a:path>
            </a:pathLst>
          </a:custGeom>
          <a:ln w="31750">
            <a:solidFill>
              <a:srgbClr val="B71E42"/>
            </a:solidFill>
          </a:ln>
        </p:spPr>
        <p:txBody>
          <a:bodyPr wrap="square" lIns="0" tIns="0" rIns="0" bIns="0" rtlCol="0"/>
          <a:lstStyle/>
          <a:p>
            <a:endParaRPr/>
          </a:p>
        </p:txBody>
      </p:sp>
      <p:sp>
        <p:nvSpPr>
          <p:cNvPr id="3" name="object 3"/>
          <p:cNvSpPr txBox="1">
            <a:spLocks noGrp="1"/>
          </p:cNvSpPr>
          <p:nvPr>
            <p:ph type="title"/>
          </p:nvPr>
        </p:nvSpPr>
        <p:spPr>
          <a:xfrm>
            <a:off x="1905000" y="838200"/>
            <a:ext cx="8153400" cy="574040"/>
          </a:xfrm>
          <a:prstGeom prst="rect">
            <a:avLst/>
          </a:prstGeom>
        </p:spPr>
        <p:txBody>
          <a:bodyPr vert="horz" wrap="square" lIns="0" tIns="12700" rIns="0" bIns="0" rtlCol="0">
            <a:spAutoFit/>
          </a:bodyPr>
          <a:lstStyle/>
          <a:p>
            <a:pPr marL="12700" algn="ctr">
              <a:lnSpc>
                <a:spcPct val="100000"/>
              </a:lnSpc>
              <a:spcBef>
                <a:spcPts val="100"/>
              </a:spcBef>
            </a:pPr>
            <a:r>
              <a:rPr sz="3600" spc="15" dirty="0"/>
              <a:t>LINEE </a:t>
            </a:r>
            <a:r>
              <a:rPr sz="3600" spc="180" dirty="0"/>
              <a:t>GUIDA </a:t>
            </a:r>
            <a:r>
              <a:rPr sz="3600" spc="345" dirty="0"/>
              <a:t>UNCM</a:t>
            </a:r>
            <a:r>
              <a:rPr sz="3600" spc="-480" dirty="0"/>
              <a:t> </a:t>
            </a:r>
            <a:r>
              <a:rPr sz="3600" spc="-130" dirty="0"/>
              <a:t>E </a:t>
            </a:r>
            <a:r>
              <a:rPr sz="3600" spc="235" dirty="0"/>
              <a:t>CNF</a:t>
            </a:r>
            <a:endParaRPr sz="3600" dirty="0"/>
          </a:p>
        </p:txBody>
      </p:sp>
      <p:sp>
        <p:nvSpPr>
          <p:cNvPr id="4" name="object 4"/>
          <p:cNvSpPr txBox="1"/>
          <p:nvPr/>
        </p:nvSpPr>
        <p:spPr>
          <a:xfrm>
            <a:off x="1600200" y="2391156"/>
            <a:ext cx="9220199" cy="3814634"/>
          </a:xfrm>
          <a:prstGeom prst="rect">
            <a:avLst/>
          </a:prstGeom>
        </p:spPr>
        <p:txBody>
          <a:bodyPr vert="horz" wrap="square" lIns="0" tIns="189230" rIns="0" bIns="0" rtlCol="0">
            <a:spAutoFit/>
          </a:bodyPr>
          <a:lstStyle/>
          <a:p>
            <a:pPr marL="241300" indent="-228600">
              <a:lnSpc>
                <a:spcPct val="100000"/>
              </a:lnSpc>
              <a:spcBef>
                <a:spcPts val="1490"/>
              </a:spcBef>
              <a:buClr>
                <a:srgbClr val="B71E42"/>
              </a:buClr>
              <a:buFont typeface="Arial"/>
              <a:buChar char="•"/>
              <a:tabLst>
                <a:tab pos="240665" algn="l"/>
                <a:tab pos="241300" algn="l"/>
              </a:tabLst>
            </a:pPr>
            <a:r>
              <a:rPr sz="2000" b="1" u="sng" spc="-35" dirty="0">
                <a:uFill>
                  <a:solidFill>
                    <a:srgbClr val="000000"/>
                  </a:solidFill>
                </a:uFill>
                <a:latin typeface="Trebuchet MS"/>
                <a:cs typeface="Trebuchet MS"/>
              </a:rPr>
              <a:t>Linee </a:t>
            </a:r>
            <a:r>
              <a:rPr sz="2000" b="1" u="sng" spc="15" dirty="0">
                <a:uFill>
                  <a:solidFill>
                    <a:srgbClr val="000000"/>
                  </a:solidFill>
                </a:uFill>
                <a:latin typeface="Trebuchet MS"/>
                <a:cs typeface="Trebuchet MS"/>
              </a:rPr>
              <a:t>Guida </a:t>
            </a:r>
            <a:r>
              <a:rPr sz="2000" b="1" u="sng" spc="275" dirty="0">
                <a:uFill>
                  <a:solidFill>
                    <a:srgbClr val="000000"/>
                  </a:solidFill>
                </a:uFill>
                <a:latin typeface="Trebuchet MS"/>
                <a:cs typeface="Trebuchet MS"/>
              </a:rPr>
              <a:t>UNCM</a:t>
            </a:r>
            <a:r>
              <a:rPr sz="2000" b="1" u="sng" spc="-285" dirty="0">
                <a:uFill>
                  <a:solidFill>
                    <a:srgbClr val="000000"/>
                  </a:solidFill>
                </a:uFill>
                <a:latin typeface="Trebuchet MS"/>
                <a:cs typeface="Trebuchet MS"/>
              </a:rPr>
              <a:t> </a:t>
            </a:r>
            <a:r>
              <a:rPr sz="2000" b="1" u="sng" spc="-100" dirty="0">
                <a:uFill>
                  <a:solidFill>
                    <a:srgbClr val="000000"/>
                  </a:solidFill>
                </a:uFill>
                <a:latin typeface="Trebuchet MS"/>
                <a:cs typeface="Trebuchet MS"/>
              </a:rPr>
              <a:t>2022</a:t>
            </a:r>
            <a:endParaRPr sz="2000" dirty="0">
              <a:latin typeface="Trebuchet MS"/>
              <a:cs typeface="Trebuchet MS"/>
            </a:endParaRPr>
          </a:p>
          <a:p>
            <a:pPr marL="241300" marR="5080" indent="-228600">
              <a:lnSpc>
                <a:spcPct val="117000"/>
              </a:lnSpc>
              <a:spcBef>
                <a:spcPts val="985"/>
              </a:spcBef>
              <a:buClr>
                <a:srgbClr val="B71E42"/>
              </a:buClr>
              <a:buFont typeface="Arial"/>
              <a:buChar char="•"/>
              <a:tabLst>
                <a:tab pos="240665" algn="l"/>
                <a:tab pos="241300" algn="l"/>
              </a:tabLst>
            </a:pPr>
            <a:r>
              <a:rPr sz="2000" spc="-125" dirty="0">
                <a:latin typeface="Trebuchet MS"/>
                <a:cs typeface="Trebuchet MS"/>
              </a:rPr>
              <a:t>Linee </a:t>
            </a:r>
            <a:r>
              <a:rPr sz="2000" spc="-100" dirty="0">
                <a:latin typeface="Trebuchet MS"/>
                <a:cs typeface="Trebuchet MS"/>
              </a:rPr>
              <a:t>Guida </a:t>
            </a:r>
            <a:r>
              <a:rPr sz="2000" spc="-140" dirty="0">
                <a:latin typeface="Trebuchet MS"/>
                <a:cs typeface="Trebuchet MS"/>
              </a:rPr>
              <a:t>del </a:t>
            </a:r>
            <a:r>
              <a:rPr sz="2000" spc="-105" dirty="0">
                <a:latin typeface="Trebuchet MS"/>
                <a:cs typeface="Trebuchet MS"/>
              </a:rPr>
              <a:t>curatore </a:t>
            </a:r>
            <a:r>
              <a:rPr sz="2000" spc="-150" dirty="0">
                <a:latin typeface="Trebuchet MS"/>
                <a:cs typeface="Trebuchet MS"/>
              </a:rPr>
              <a:t>speciale </a:t>
            </a:r>
            <a:r>
              <a:rPr sz="2000" spc="-140" dirty="0">
                <a:latin typeface="Trebuchet MS"/>
                <a:cs typeface="Trebuchet MS"/>
              </a:rPr>
              <a:t>nei </a:t>
            </a:r>
            <a:r>
              <a:rPr sz="2000" spc="-125" dirty="0">
                <a:latin typeface="Trebuchet MS"/>
                <a:cs typeface="Trebuchet MS"/>
              </a:rPr>
              <a:t>procedimenti </a:t>
            </a:r>
            <a:r>
              <a:rPr sz="2000" spc="-145" dirty="0">
                <a:latin typeface="Trebuchet MS"/>
                <a:cs typeface="Trebuchet MS"/>
              </a:rPr>
              <a:t>civili </a:t>
            </a:r>
            <a:r>
              <a:rPr sz="2000" spc="-150" dirty="0">
                <a:latin typeface="Trebuchet MS"/>
                <a:cs typeface="Trebuchet MS"/>
              </a:rPr>
              <a:t>(3° </a:t>
            </a:r>
            <a:r>
              <a:rPr sz="2000" spc="-145" dirty="0">
                <a:latin typeface="Trebuchet MS"/>
                <a:cs typeface="Trebuchet MS"/>
              </a:rPr>
              <a:t>aggiornamento,  </a:t>
            </a:r>
            <a:r>
              <a:rPr sz="2000" spc="-140" dirty="0">
                <a:latin typeface="Trebuchet MS"/>
                <a:cs typeface="Trebuchet MS"/>
              </a:rPr>
              <a:t>maggio</a:t>
            </a:r>
            <a:r>
              <a:rPr sz="2000" spc="-105" dirty="0">
                <a:latin typeface="Trebuchet MS"/>
                <a:cs typeface="Trebuchet MS"/>
              </a:rPr>
              <a:t> </a:t>
            </a:r>
            <a:r>
              <a:rPr sz="2000" spc="-80" dirty="0">
                <a:latin typeface="Trebuchet MS"/>
                <a:cs typeface="Trebuchet MS"/>
              </a:rPr>
              <a:t>2022)</a:t>
            </a:r>
            <a:endParaRPr sz="2000" dirty="0">
              <a:latin typeface="Trebuchet MS"/>
              <a:cs typeface="Trebuchet MS"/>
            </a:endParaRPr>
          </a:p>
          <a:p>
            <a:pPr marL="241300" marR="142240" indent="-228600">
              <a:lnSpc>
                <a:spcPct val="121000"/>
              </a:lnSpc>
              <a:spcBef>
                <a:spcPts val="885"/>
              </a:spcBef>
              <a:buClr>
                <a:srgbClr val="B71E42"/>
              </a:buClr>
              <a:buFont typeface="Arial"/>
              <a:buChar char="•"/>
              <a:tabLst>
                <a:tab pos="240665" algn="l"/>
                <a:tab pos="241300" algn="l"/>
              </a:tabLst>
            </a:pPr>
            <a:r>
              <a:rPr sz="2000" u="sng" spc="-150" dirty="0">
                <a:solidFill>
                  <a:srgbClr val="FA2B5C"/>
                </a:solidFill>
                <a:uFill>
                  <a:solidFill>
                    <a:srgbClr val="FA2B5C"/>
                  </a:solidFill>
                </a:uFill>
                <a:latin typeface="Trebuchet MS"/>
                <a:cs typeface="Trebuchet MS"/>
              </a:rPr>
              <a:t>https://lnx.camereminorili.it/linee-guida-del-curatore-speciale-del-minore-nei-  procedimenti-civili/</a:t>
            </a:r>
            <a:endParaRPr sz="2000" dirty="0">
              <a:latin typeface="Trebuchet MS"/>
              <a:cs typeface="Trebuchet MS"/>
            </a:endParaRPr>
          </a:p>
          <a:p>
            <a:pPr>
              <a:lnSpc>
                <a:spcPct val="100000"/>
              </a:lnSpc>
              <a:buClr>
                <a:srgbClr val="B71E42"/>
              </a:buClr>
              <a:buFont typeface="Arial"/>
              <a:buChar char="•"/>
            </a:pPr>
            <a:endParaRPr sz="2300" dirty="0">
              <a:latin typeface="Trebuchet MS"/>
              <a:cs typeface="Trebuchet MS"/>
            </a:endParaRPr>
          </a:p>
          <a:p>
            <a:pPr>
              <a:lnSpc>
                <a:spcPct val="100000"/>
              </a:lnSpc>
              <a:spcBef>
                <a:spcPts val="45"/>
              </a:spcBef>
              <a:buClr>
                <a:srgbClr val="B71E42"/>
              </a:buClr>
              <a:buFont typeface="Arial"/>
              <a:buChar char="•"/>
            </a:pPr>
            <a:endParaRPr sz="2150" dirty="0">
              <a:latin typeface="Trebuchet MS"/>
              <a:cs typeface="Trebuchet MS"/>
            </a:endParaRPr>
          </a:p>
          <a:p>
            <a:pPr marL="241300" indent="-228600">
              <a:lnSpc>
                <a:spcPct val="100000"/>
              </a:lnSpc>
              <a:buClr>
                <a:srgbClr val="B71E42"/>
              </a:buClr>
              <a:buFont typeface="Arial"/>
              <a:buChar char="•"/>
              <a:tabLst>
                <a:tab pos="240665" algn="l"/>
                <a:tab pos="241300" algn="l"/>
              </a:tabLst>
            </a:pPr>
            <a:r>
              <a:rPr sz="2000" b="1" u="sng" spc="-15" dirty="0">
                <a:uFill>
                  <a:solidFill>
                    <a:srgbClr val="000000"/>
                  </a:solidFill>
                </a:uFill>
                <a:latin typeface="Trebuchet MS"/>
                <a:cs typeface="Trebuchet MS"/>
              </a:rPr>
              <a:t>Raccomandazioni</a:t>
            </a:r>
            <a:r>
              <a:rPr sz="2000" b="1" u="sng" spc="-85" dirty="0">
                <a:uFill>
                  <a:solidFill>
                    <a:srgbClr val="000000"/>
                  </a:solidFill>
                </a:uFill>
                <a:latin typeface="Trebuchet MS"/>
                <a:cs typeface="Trebuchet MS"/>
              </a:rPr>
              <a:t> </a:t>
            </a:r>
            <a:r>
              <a:rPr sz="2000" b="1" u="sng" spc="204" dirty="0">
                <a:uFill>
                  <a:solidFill>
                    <a:srgbClr val="000000"/>
                  </a:solidFill>
                </a:uFill>
                <a:latin typeface="Trebuchet MS"/>
                <a:cs typeface="Trebuchet MS"/>
              </a:rPr>
              <a:t>CNF</a:t>
            </a:r>
            <a:r>
              <a:rPr sz="2000" b="1" u="sng" spc="-100" dirty="0">
                <a:uFill>
                  <a:solidFill>
                    <a:srgbClr val="000000"/>
                  </a:solidFill>
                </a:uFill>
                <a:latin typeface="Trebuchet MS"/>
                <a:cs typeface="Trebuchet MS"/>
              </a:rPr>
              <a:t> </a:t>
            </a:r>
            <a:r>
              <a:rPr sz="2000" b="1" u="sng" spc="-45" dirty="0">
                <a:uFill>
                  <a:solidFill>
                    <a:srgbClr val="000000"/>
                  </a:solidFill>
                </a:uFill>
                <a:latin typeface="Trebuchet MS"/>
                <a:cs typeface="Trebuchet MS"/>
              </a:rPr>
              <a:t>sul</a:t>
            </a:r>
            <a:r>
              <a:rPr sz="2000" b="1" u="sng" spc="-85" dirty="0">
                <a:uFill>
                  <a:solidFill>
                    <a:srgbClr val="000000"/>
                  </a:solidFill>
                </a:uFill>
                <a:latin typeface="Trebuchet MS"/>
                <a:cs typeface="Trebuchet MS"/>
              </a:rPr>
              <a:t> </a:t>
            </a:r>
            <a:r>
              <a:rPr sz="2000" b="1" u="sng" spc="-20" dirty="0">
                <a:uFill>
                  <a:solidFill>
                    <a:srgbClr val="000000"/>
                  </a:solidFill>
                </a:uFill>
                <a:latin typeface="Trebuchet MS"/>
                <a:cs typeface="Trebuchet MS"/>
              </a:rPr>
              <a:t>curatore</a:t>
            </a:r>
            <a:r>
              <a:rPr sz="2000" b="1" u="sng" spc="-95" dirty="0">
                <a:uFill>
                  <a:solidFill>
                    <a:srgbClr val="000000"/>
                  </a:solidFill>
                </a:uFill>
                <a:latin typeface="Trebuchet MS"/>
                <a:cs typeface="Trebuchet MS"/>
              </a:rPr>
              <a:t> </a:t>
            </a:r>
            <a:r>
              <a:rPr sz="2000" b="1" u="sng" spc="-50" dirty="0">
                <a:uFill>
                  <a:solidFill>
                    <a:srgbClr val="000000"/>
                  </a:solidFill>
                </a:uFill>
                <a:latin typeface="Trebuchet MS"/>
                <a:cs typeface="Trebuchet MS"/>
              </a:rPr>
              <a:t>speciale</a:t>
            </a:r>
            <a:r>
              <a:rPr sz="2000" b="1" u="sng" spc="-100" dirty="0">
                <a:uFill>
                  <a:solidFill>
                    <a:srgbClr val="000000"/>
                  </a:solidFill>
                </a:uFill>
                <a:latin typeface="Trebuchet MS"/>
                <a:cs typeface="Trebuchet MS"/>
              </a:rPr>
              <a:t> </a:t>
            </a:r>
            <a:r>
              <a:rPr sz="2000" b="1" u="sng" spc="-50" dirty="0">
                <a:uFill>
                  <a:solidFill>
                    <a:srgbClr val="000000"/>
                  </a:solidFill>
                </a:uFill>
                <a:latin typeface="Trebuchet MS"/>
                <a:cs typeface="Trebuchet MS"/>
              </a:rPr>
              <a:t>del</a:t>
            </a:r>
            <a:r>
              <a:rPr sz="2000" b="1" u="sng" spc="-85" dirty="0">
                <a:uFill>
                  <a:solidFill>
                    <a:srgbClr val="000000"/>
                  </a:solidFill>
                </a:uFill>
                <a:latin typeface="Trebuchet MS"/>
                <a:cs typeface="Trebuchet MS"/>
              </a:rPr>
              <a:t> </a:t>
            </a:r>
            <a:r>
              <a:rPr sz="2000" b="1" u="sng" spc="-5" dirty="0">
                <a:uFill>
                  <a:solidFill>
                    <a:srgbClr val="000000"/>
                  </a:solidFill>
                </a:uFill>
                <a:latin typeface="Trebuchet MS"/>
                <a:cs typeface="Trebuchet MS"/>
              </a:rPr>
              <a:t>minore</a:t>
            </a:r>
            <a:r>
              <a:rPr sz="2000" b="1" u="sng" spc="-95" dirty="0">
                <a:uFill>
                  <a:solidFill>
                    <a:srgbClr val="000000"/>
                  </a:solidFill>
                </a:uFill>
                <a:latin typeface="Trebuchet MS"/>
                <a:cs typeface="Trebuchet MS"/>
              </a:rPr>
              <a:t> </a:t>
            </a:r>
            <a:r>
              <a:rPr sz="2000" b="1" u="sng" spc="-100" dirty="0">
                <a:uFill>
                  <a:solidFill>
                    <a:srgbClr val="000000"/>
                  </a:solidFill>
                </a:uFill>
                <a:latin typeface="Trebuchet MS"/>
                <a:cs typeface="Trebuchet MS"/>
              </a:rPr>
              <a:t>2022</a:t>
            </a:r>
            <a:endParaRPr sz="2000" dirty="0">
              <a:latin typeface="Trebuchet MS"/>
              <a:cs typeface="Trebuchet MS"/>
            </a:endParaRPr>
          </a:p>
          <a:p>
            <a:pPr marL="241300" indent="-228600">
              <a:lnSpc>
                <a:spcPct val="100000"/>
              </a:lnSpc>
              <a:spcBef>
                <a:spcPts val="1390"/>
              </a:spcBef>
              <a:buClr>
                <a:srgbClr val="B71E42"/>
              </a:buClr>
              <a:buFont typeface="Arial"/>
              <a:buChar char="•"/>
              <a:tabLst>
                <a:tab pos="240665" algn="l"/>
                <a:tab pos="241300" algn="l"/>
              </a:tabLst>
            </a:pPr>
            <a:r>
              <a:rPr sz="2000" u="sng" spc="-65" dirty="0">
                <a:uFill>
                  <a:solidFill>
                    <a:srgbClr val="000000"/>
                  </a:solidFill>
                </a:uFill>
                <a:latin typeface="Trebuchet MS"/>
                <a:cs typeface="Trebuchet MS"/>
              </a:rPr>
              <a:t>22 </a:t>
            </a:r>
            <a:r>
              <a:rPr sz="2000" u="sng" spc="-120" dirty="0">
                <a:uFill>
                  <a:solidFill>
                    <a:srgbClr val="000000"/>
                  </a:solidFill>
                </a:uFill>
                <a:latin typeface="Trebuchet MS"/>
                <a:cs typeface="Trebuchet MS"/>
              </a:rPr>
              <a:t>giugno</a:t>
            </a:r>
            <a:r>
              <a:rPr sz="2000" u="sng" spc="-130" dirty="0">
                <a:uFill>
                  <a:solidFill>
                    <a:srgbClr val="000000"/>
                  </a:solidFill>
                </a:uFill>
                <a:latin typeface="Trebuchet MS"/>
                <a:cs typeface="Trebuchet MS"/>
              </a:rPr>
              <a:t> </a:t>
            </a:r>
            <a:r>
              <a:rPr sz="2000" u="sng" spc="-75" dirty="0">
                <a:uFill>
                  <a:solidFill>
                    <a:srgbClr val="000000"/>
                  </a:solidFill>
                </a:uFill>
                <a:latin typeface="Trebuchet MS"/>
                <a:cs typeface="Trebuchet MS"/>
              </a:rPr>
              <a:t>2022</a:t>
            </a:r>
            <a:endParaRPr sz="2000" dirty="0">
              <a:latin typeface="Trebuchet MS"/>
              <a:cs typeface="Trebuchet MS"/>
            </a:endParaRPr>
          </a:p>
          <a:p>
            <a:pPr marL="241300" indent="-228600">
              <a:lnSpc>
                <a:spcPct val="100000"/>
              </a:lnSpc>
              <a:spcBef>
                <a:spcPts val="1390"/>
              </a:spcBef>
              <a:buClr>
                <a:srgbClr val="B71E42"/>
              </a:buClr>
              <a:buFont typeface="Arial"/>
              <a:buChar char="•"/>
              <a:tabLst>
                <a:tab pos="240665" algn="l"/>
                <a:tab pos="241300" algn="l"/>
              </a:tabLst>
            </a:pPr>
            <a:r>
              <a:rPr sz="2000" u="sng" spc="-165" dirty="0">
                <a:solidFill>
                  <a:srgbClr val="FA2B5C"/>
                </a:solidFill>
                <a:uFill>
                  <a:solidFill>
                    <a:srgbClr val="FA2B5C"/>
                  </a:solidFill>
                </a:uFill>
                <a:latin typeface="Trebuchet MS"/>
                <a:cs typeface="Trebuchet MS"/>
              </a:rPr>
              <a:t>https:</a:t>
            </a:r>
            <a:r>
              <a:rPr sz="2000" u="sng" spc="-165" dirty="0">
                <a:solidFill>
                  <a:srgbClr val="FA2B5C"/>
                </a:solidFill>
                <a:uFill>
                  <a:solidFill>
                    <a:srgbClr val="FA2B5C"/>
                  </a:solidFill>
                </a:uFill>
                <a:latin typeface="Trebuchet MS"/>
                <a:cs typeface="Trebuchet MS"/>
                <a:hlinkClick r:id="rId2"/>
              </a:rPr>
              <a:t>//w</a:t>
            </a:r>
            <a:r>
              <a:rPr sz="2000" u="sng" spc="-165" dirty="0">
                <a:solidFill>
                  <a:srgbClr val="FA2B5C"/>
                </a:solidFill>
                <a:uFill>
                  <a:solidFill>
                    <a:srgbClr val="FA2B5C"/>
                  </a:solidFill>
                </a:uFill>
                <a:latin typeface="Trebuchet MS"/>
                <a:cs typeface="Trebuchet MS"/>
              </a:rPr>
              <a:t>ww</a:t>
            </a:r>
            <a:r>
              <a:rPr sz="2000" u="sng" spc="-165" dirty="0">
                <a:solidFill>
                  <a:srgbClr val="FA2B5C"/>
                </a:solidFill>
                <a:uFill>
                  <a:solidFill>
                    <a:srgbClr val="FA2B5C"/>
                  </a:solidFill>
                </a:uFill>
                <a:latin typeface="Trebuchet MS"/>
                <a:cs typeface="Trebuchet MS"/>
                <a:hlinkClick r:id="rId2"/>
              </a:rPr>
              <a:t>.consiglionazionaleforense.it/web/cnf-news/-/24697-109</a:t>
            </a:r>
            <a:endParaRPr sz="2000" dirty="0">
              <a:latin typeface="Trebuchet MS"/>
              <a:cs typeface="Trebuchet MS"/>
            </a:endParaRPr>
          </a:p>
        </p:txBody>
      </p:sp>
      <p:sp>
        <p:nvSpPr>
          <p:cNvPr id="5" name="object 5"/>
          <p:cNvSpPr/>
          <p:nvPr/>
        </p:nvSpPr>
        <p:spPr>
          <a:xfrm>
            <a:off x="0" y="0"/>
            <a:ext cx="2684221" cy="758304"/>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2309412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96060" y="1295400"/>
            <a:ext cx="9607550" cy="0"/>
          </a:xfrm>
          <a:custGeom>
            <a:avLst/>
            <a:gdLst/>
            <a:ahLst/>
            <a:cxnLst/>
            <a:rect l="l" t="t" r="r" b="b"/>
            <a:pathLst>
              <a:path w="9607550">
                <a:moveTo>
                  <a:pt x="0" y="0"/>
                </a:moveTo>
                <a:lnTo>
                  <a:pt x="9607525" y="1"/>
                </a:lnTo>
              </a:path>
            </a:pathLst>
          </a:custGeom>
          <a:ln w="31750">
            <a:solidFill>
              <a:srgbClr val="B71E42"/>
            </a:solidFill>
          </a:ln>
        </p:spPr>
        <p:txBody>
          <a:bodyPr wrap="square" lIns="0" tIns="0" rIns="0" bIns="0" rtlCol="0"/>
          <a:lstStyle/>
          <a:p>
            <a:endParaRPr/>
          </a:p>
        </p:txBody>
      </p:sp>
      <p:sp>
        <p:nvSpPr>
          <p:cNvPr id="3" name="object 3"/>
          <p:cNvSpPr txBox="1">
            <a:spLocks noGrp="1"/>
          </p:cNvSpPr>
          <p:nvPr>
            <p:ph type="title"/>
          </p:nvPr>
        </p:nvSpPr>
        <p:spPr>
          <a:xfrm>
            <a:off x="3657600" y="457204"/>
            <a:ext cx="4648200" cy="566822"/>
          </a:xfrm>
          <a:prstGeom prst="rect">
            <a:avLst/>
          </a:prstGeom>
        </p:spPr>
        <p:txBody>
          <a:bodyPr vert="horz" wrap="square" lIns="0" tIns="12700" rIns="0" bIns="0" rtlCol="0">
            <a:spAutoFit/>
          </a:bodyPr>
          <a:lstStyle/>
          <a:p>
            <a:pPr marL="12700" algn="ctr">
              <a:lnSpc>
                <a:spcPct val="100000"/>
              </a:lnSpc>
              <a:spcBef>
                <a:spcPts val="100"/>
              </a:spcBef>
            </a:pPr>
            <a:r>
              <a:rPr sz="3600" b="1" i="1" dirty="0">
                <a:latin typeface="Times New Roman"/>
                <a:cs typeface="Times New Roman"/>
              </a:rPr>
              <a:t>B</a:t>
            </a:r>
            <a:r>
              <a:rPr sz="3600" b="1" i="1" spc="5" dirty="0">
                <a:latin typeface="Times New Roman"/>
                <a:cs typeface="Times New Roman"/>
              </a:rPr>
              <a:t>I</a:t>
            </a:r>
            <a:r>
              <a:rPr sz="3600" b="1" i="1" dirty="0">
                <a:latin typeface="Times New Roman"/>
                <a:cs typeface="Times New Roman"/>
              </a:rPr>
              <a:t>B</a:t>
            </a:r>
            <a:r>
              <a:rPr sz="3600" b="1" i="1" spc="-10" dirty="0">
                <a:latin typeface="Times New Roman"/>
                <a:cs typeface="Times New Roman"/>
              </a:rPr>
              <a:t>L</a:t>
            </a:r>
            <a:r>
              <a:rPr sz="3600" b="1" i="1" spc="5" dirty="0">
                <a:latin typeface="Times New Roman"/>
                <a:cs typeface="Times New Roman"/>
              </a:rPr>
              <a:t>I</a:t>
            </a:r>
            <a:r>
              <a:rPr sz="3600" b="1" i="1" dirty="0">
                <a:latin typeface="Times New Roman"/>
                <a:cs typeface="Times New Roman"/>
              </a:rPr>
              <a:t>OGRAF</a:t>
            </a:r>
            <a:r>
              <a:rPr sz="3600" b="1" i="1" spc="5" dirty="0">
                <a:latin typeface="Times New Roman"/>
                <a:cs typeface="Times New Roman"/>
              </a:rPr>
              <a:t>I</a:t>
            </a:r>
            <a:r>
              <a:rPr sz="3600" b="1" i="1" dirty="0">
                <a:latin typeface="Times New Roman"/>
                <a:cs typeface="Times New Roman"/>
              </a:rPr>
              <a:t>A</a:t>
            </a:r>
          </a:p>
        </p:txBody>
      </p:sp>
      <p:sp>
        <p:nvSpPr>
          <p:cNvPr id="4" name="object 4"/>
          <p:cNvSpPr txBox="1"/>
          <p:nvPr/>
        </p:nvSpPr>
        <p:spPr>
          <a:xfrm>
            <a:off x="1496060" y="2124456"/>
            <a:ext cx="9438640" cy="3349378"/>
          </a:xfrm>
          <a:prstGeom prst="rect">
            <a:avLst/>
          </a:prstGeom>
        </p:spPr>
        <p:txBody>
          <a:bodyPr vert="horz" wrap="square" lIns="0" tIns="6350" rIns="0" bIns="0" rtlCol="0">
            <a:spAutoFit/>
          </a:bodyPr>
          <a:lstStyle/>
          <a:p>
            <a:pPr marL="241300" marR="5080" indent="-228600">
              <a:lnSpc>
                <a:spcPct val="102400"/>
              </a:lnSpc>
              <a:spcBef>
                <a:spcPts val="50"/>
              </a:spcBef>
              <a:buClr>
                <a:srgbClr val="B71E42"/>
              </a:buClr>
              <a:buFont typeface="Courier New"/>
              <a:buChar char="o"/>
              <a:tabLst>
                <a:tab pos="241300" algn="l"/>
              </a:tabLst>
            </a:pPr>
            <a:r>
              <a:rPr sz="2000" u="sng" spc="-105" dirty="0">
                <a:uFill>
                  <a:solidFill>
                    <a:srgbClr val="000000"/>
                  </a:solidFill>
                </a:uFill>
                <a:cs typeface="Trebuchet MS"/>
              </a:rPr>
              <a:t>L’estensione </a:t>
            </a:r>
            <a:r>
              <a:rPr sz="2000" u="sng" spc="-114" dirty="0">
                <a:uFill>
                  <a:solidFill>
                    <a:srgbClr val="000000"/>
                  </a:solidFill>
                </a:uFill>
                <a:cs typeface="Trebuchet MS"/>
              </a:rPr>
              <a:t>e </a:t>
            </a:r>
            <a:r>
              <a:rPr sz="2000" u="sng" spc="-90" dirty="0">
                <a:uFill>
                  <a:solidFill>
                    <a:srgbClr val="000000"/>
                  </a:solidFill>
                </a:uFill>
                <a:cs typeface="Trebuchet MS"/>
              </a:rPr>
              <a:t>valorizzazione </a:t>
            </a:r>
            <a:r>
              <a:rPr sz="2000" u="sng" spc="-130" dirty="0">
                <a:uFill>
                  <a:solidFill>
                    <a:srgbClr val="000000"/>
                  </a:solidFill>
                </a:uFill>
                <a:cs typeface="Trebuchet MS"/>
              </a:rPr>
              <a:t>della </a:t>
            </a:r>
            <a:r>
              <a:rPr sz="2000" u="sng" spc="-114" dirty="0">
                <a:uFill>
                  <a:solidFill>
                    <a:srgbClr val="000000"/>
                  </a:solidFill>
                </a:uFill>
                <a:cs typeface="Trebuchet MS"/>
              </a:rPr>
              <a:t>figura del </a:t>
            </a:r>
            <a:r>
              <a:rPr sz="2000" u="sng" spc="-70" dirty="0">
                <a:uFill>
                  <a:solidFill>
                    <a:srgbClr val="000000"/>
                  </a:solidFill>
                </a:uFill>
                <a:cs typeface="Trebuchet MS"/>
              </a:rPr>
              <a:t>curatore </a:t>
            </a:r>
            <a:r>
              <a:rPr sz="2000" u="sng" spc="-110" dirty="0">
                <a:uFill>
                  <a:solidFill>
                    <a:srgbClr val="000000"/>
                  </a:solidFill>
                </a:uFill>
                <a:cs typeface="Trebuchet MS"/>
              </a:rPr>
              <a:t>speciale </a:t>
            </a:r>
            <a:r>
              <a:rPr sz="2000" u="sng" spc="-114" dirty="0">
                <a:uFill>
                  <a:solidFill>
                    <a:srgbClr val="000000"/>
                  </a:solidFill>
                </a:uFill>
                <a:cs typeface="Trebuchet MS"/>
              </a:rPr>
              <a:t>del </a:t>
            </a:r>
            <a:r>
              <a:rPr sz="2000" u="sng" spc="-95" dirty="0">
                <a:uFill>
                  <a:solidFill>
                    <a:srgbClr val="000000"/>
                  </a:solidFill>
                </a:uFill>
                <a:cs typeface="Trebuchet MS"/>
              </a:rPr>
              <a:t>minore: </a:t>
            </a:r>
            <a:r>
              <a:rPr sz="2000" u="sng" spc="-150" dirty="0">
                <a:uFill>
                  <a:solidFill>
                    <a:srgbClr val="000000"/>
                  </a:solidFill>
                </a:uFill>
                <a:cs typeface="Trebuchet MS"/>
              </a:rPr>
              <a:t>la </a:t>
            </a:r>
            <a:r>
              <a:rPr sz="2000" u="sng" spc="-80" dirty="0">
                <a:uFill>
                  <a:solidFill>
                    <a:srgbClr val="000000"/>
                  </a:solidFill>
                </a:uFill>
                <a:cs typeface="Trebuchet MS"/>
              </a:rPr>
              <a:t>riforma </a:t>
            </a:r>
            <a:r>
              <a:rPr sz="2000" u="sng" spc="-120" dirty="0">
                <a:uFill>
                  <a:solidFill>
                    <a:srgbClr val="000000"/>
                  </a:solidFill>
                </a:uFill>
                <a:cs typeface="Trebuchet MS"/>
              </a:rPr>
              <a:t>degli </a:t>
            </a:r>
            <a:r>
              <a:rPr sz="2000" u="sng" spc="-85" dirty="0">
                <a:uFill>
                  <a:solidFill>
                    <a:srgbClr val="000000"/>
                  </a:solidFill>
                </a:uFill>
                <a:cs typeface="Trebuchet MS"/>
              </a:rPr>
              <a:t>articoli </a:t>
            </a:r>
            <a:r>
              <a:rPr sz="2000" u="sng" spc="-45" dirty="0">
                <a:uFill>
                  <a:solidFill>
                    <a:srgbClr val="000000"/>
                  </a:solidFill>
                </a:uFill>
                <a:cs typeface="Trebuchet MS"/>
              </a:rPr>
              <a:t>78 </a:t>
            </a:r>
            <a:r>
              <a:rPr sz="2000" u="sng" spc="-114" dirty="0">
                <a:uFill>
                  <a:solidFill>
                    <a:srgbClr val="000000"/>
                  </a:solidFill>
                </a:uFill>
                <a:cs typeface="Trebuchet MS"/>
              </a:rPr>
              <a:t>e </a:t>
            </a:r>
            <a:r>
              <a:rPr sz="2000" u="sng" spc="-45" dirty="0">
                <a:uFill>
                  <a:solidFill>
                    <a:srgbClr val="000000"/>
                  </a:solidFill>
                </a:uFill>
                <a:cs typeface="Trebuchet MS"/>
              </a:rPr>
              <a:t>80  </a:t>
            </a:r>
            <a:r>
              <a:rPr sz="2000" u="sng" spc="-185" dirty="0">
                <a:uFill>
                  <a:solidFill>
                    <a:srgbClr val="000000"/>
                  </a:solidFill>
                </a:uFill>
                <a:cs typeface="Trebuchet MS"/>
              </a:rPr>
              <a:t>c.p.c.,</a:t>
            </a:r>
            <a:r>
              <a:rPr sz="2000" spc="-185" dirty="0">
                <a:cs typeface="Trebuchet MS"/>
              </a:rPr>
              <a:t> </a:t>
            </a:r>
            <a:r>
              <a:rPr sz="2000" spc="-75" dirty="0">
                <a:cs typeface="Trebuchet MS"/>
              </a:rPr>
              <a:t>G. </a:t>
            </a:r>
            <a:r>
              <a:rPr sz="2000" spc="-55" dirty="0">
                <a:cs typeface="Trebuchet MS"/>
              </a:rPr>
              <a:t>O. </a:t>
            </a:r>
            <a:r>
              <a:rPr sz="2000" spc="-70" dirty="0">
                <a:cs typeface="Trebuchet MS"/>
              </a:rPr>
              <a:t>Cesaro, </a:t>
            </a:r>
            <a:r>
              <a:rPr sz="2000" spc="-100" dirty="0">
                <a:cs typeface="Trebuchet MS"/>
              </a:rPr>
              <a:t>in </a:t>
            </a:r>
            <a:r>
              <a:rPr sz="2000" i="1" spc="-165" dirty="0">
                <a:cs typeface="Trebuchet MS"/>
              </a:rPr>
              <a:t>Le </a:t>
            </a:r>
            <a:r>
              <a:rPr sz="2000" i="1" spc="-170" dirty="0">
                <a:cs typeface="Trebuchet MS"/>
              </a:rPr>
              <a:t>nuove </a:t>
            </a:r>
            <a:r>
              <a:rPr sz="2000" i="1" spc="-175" dirty="0">
                <a:cs typeface="Trebuchet MS"/>
              </a:rPr>
              <a:t>leggi </a:t>
            </a:r>
            <a:r>
              <a:rPr sz="2000" i="1" spc="-195" dirty="0">
                <a:cs typeface="Trebuchet MS"/>
              </a:rPr>
              <a:t>civili </a:t>
            </a:r>
            <a:r>
              <a:rPr sz="2000" i="1" spc="-170" dirty="0">
                <a:cs typeface="Trebuchet MS"/>
              </a:rPr>
              <a:t>commentate, </a:t>
            </a:r>
            <a:r>
              <a:rPr sz="2000" spc="-170" dirty="0">
                <a:cs typeface="Trebuchet MS"/>
              </a:rPr>
              <a:t>n. </a:t>
            </a:r>
            <a:r>
              <a:rPr sz="2000" spc="-150" dirty="0">
                <a:cs typeface="Trebuchet MS"/>
              </a:rPr>
              <a:t>1,</a:t>
            </a:r>
            <a:r>
              <a:rPr sz="2000" spc="-400" dirty="0">
                <a:cs typeface="Trebuchet MS"/>
              </a:rPr>
              <a:t> </a:t>
            </a:r>
            <a:r>
              <a:rPr sz="2000" spc="-85" dirty="0">
                <a:cs typeface="Trebuchet MS"/>
              </a:rPr>
              <a:t>2022.</a:t>
            </a:r>
            <a:endParaRPr sz="2000" dirty="0">
              <a:cs typeface="Trebuchet MS"/>
            </a:endParaRPr>
          </a:p>
          <a:p>
            <a:pPr marL="241300" marR="8890" indent="-228600">
              <a:lnSpc>
                <a:spcPct val="103499"/>
              </a:lnSpc>
              <a:spcBef>
                <a:spcPts val="890"/>
              </a:spcBef>
              <a:buClr>
                <a:srgbClr val="B71E42"/>
              </a:buClr>
              <a:buFont typeface="Courier New"/>
              <a:buChar char="o"/>
              <a:tabLst>
                <a:tab pos="241300" algn="l"/>
              </a:tabLst>
            </a:pPr>
            <a:r>
              <a:rPr sz="2000" u="sng" spc="-90" dirty="0">
                <a:uFill>
                  <a:solidFill>
                    <a:srgbClr val="000000"/>
                  </a:solidFill>
                </a:uFill>
                <a:cs typeface="Trebuchet MS"/>
              </a:rPr>
              <a:t>Il </a:t>
            </a:r>
            <a:r>
              <a:rPr sz="2000" u="sng" spc="-70" dirty="0">
                <a:uFill>
                  <a:solidFill>
                    <a:srgbClr val="000000"/>
                  </a:solidFill>
                </a:uFill>
                <a:cs typeface="Trebuchet MS"/>
              </a:rPr>
              <a:t>curatore </a:t>
            </a:r>
            <a:r>
              <a:rPr sz="2000" u="sng" spc="-110" dirty="0">
                <a:uFill>
                  <a:solidFill>
                    <a:srgbClr val="000000"/>
                  </a:solidFill>
                </a:uFill>
                <a:cs typeface="Trebuchet MS"/>
              </a:rPr>
              <a:t>speciale </a:t>
            </a:r>
            <a:r>
              <a:rPr sz="2000" u="sng" spc="-114" dirty="0">
                <a:uFill>
                  <a:solidFill>
                    <a:srgbClr val="000000"/>
                  </a:solidFill>
                </a:uFill>
                <a:cs typeface="Trebuchet MS"/>
              </a:rPr>
              <a:t>e </a:t>
            </a:r>
            <a:r>
              <a:rPr sz="2000" u="sng" spc="-150" dirty="0">
                <a:uFill>
                  <a:solidFill>
                    <a:srgbClr val="000000"/>
                  </a:solidFill>
                </a:uFill>
                <a:cs typeface="Trebuchet MS"/>
              </a:rPr>
              <a:t>la </a:t>
            </a:r>
            <a:r>
              <a:rPr sz="2000" u="sng" spc="-75" dirty="0">
                <a:uFill>
                  <a:solidFill>
                    <a:srgbClr val="000000"/>
                  </a:solidFill>
                </a:uFill>
                <a:cs typeface="Trebuchet MS"/>
              </a:rPr>
              <a:t>protezione </a:t>
            </a:r>
            <a:r>
              <a:rPr sz="2000" u="sng" spc="-110" dirty="0">
                <a:uFill>
                  <a:solidFill>
                    <a:srgbClr val="000000"/>
                  </a:solidFill>
                </a:uFill>
                <a:cs typeface="Trebuchet MS"/>
              </a:rPr>
              <a:t>dei </a:t>
            </a:r>
            <a:r>
              <a:rPr sz="2000" i="1" u="sng" spc="-165" dirty="0">
                <a:uFill>
                  <a:solidFill>
                    <a:srgbClr val="000000"/>
                  </a:solidFill>
                </a:uFill>
                <a:cs typeface="Trebuchet MS"/>
              </a:rPr>
              <a:t>best </a:t>
            </a:r>
            <a:r>
              <a:rPr sz="2000" i="1" u="sng" spc="-170" dirty="0">
                <a:uFill>
                  <a:solidFill>
                    <a:srgbClr val="000000"/>
                  </a:solidFill>
                </a:uFill>
                <a:cs typeface="Trebuchet MS"/>
              </a:rPr>
              <a:t>interests </a:t>
            </a:r>
            <a:r>
              <a:rPr sz="2000" i="1" u="sng" spc="-190" dirty="0">
                <a:uFill>
                  <a:solidFill>
                    <a:srgbClr val="000000"/>
                  </a:solidFill>
                </a:uFill>
                <a:cs typeface="Trebuchet MS"/>
              </a:rPr>
              <a:t>of the </a:t>
            </a:r>
            <a:r>
              <a:rPr sz="2000" i="1" u="sng" spc="-180" dirty="0">
                <a:uFill>
                  <a:solidFill>
                    <a:srgbClr val="000000"/>
                  </a:solidFill>
                </a:uFill>
                <a:cs typeface="Trebuchet MS"/>
              </a:rPr>
              <a:t>child</a:t>
            </a:r>
            <a:r>
              <a:rPr sz="2000" u="sng" spc="-180" dirty="0">
                <a:uFill>
                  <a:solidFill>
                    <a:srgbClr val="000000"/>
                  </a:solidFill>
                </a:uFill>
                <a:cs typeface="Trebuchet MS"/>
              </a:rPr>
              <a:t>: </a:t>
            </a:r>
            <a:r>
              <a:rPr sz="2000" u="sng" spc="-150" dirty="0">
                <a:uFill>
                  <a:solidFill>
                    <a:srgbClr val="000000"/>
                  </a:solidFill>
                </a:uFill>
                <a:cs typeface="Trebuchet MS"/>
              </a:rPr>
              <a:t>la </a:t>
            </a:r>
            <a:r>
              <a:rPr sz="2000" u="sng" spc="-114" dirty="0">
                <a:uFill>
                  <a:solidFill>
                    <a:srgbClr val="000000"/>
                  </a:solidFill>
                </a:uFill>
                <a:cs typeface="Trebuchet MS"/>
              </a:rPr>
              <a:t>tecnica del </a:t>
            </a:r>
            <a:r>
              <a:rPr sz="2000" u="sng" spc="-120" dirty="0">
                <a:uFill>
                  <a:solidFill>
                    <a:srgbClr val="000000"/>
                  </a:solidFill>
                </a:uFill>
                <a:cs typeface="Trebuchet MS"/>
              </a:rPr>
              <a:t>bilanciamento,</a:t>
            </a:r>
            <a:r>
              <a:rPr sz="2000" spc="-120" dirty="0">
                <a:cs typeface="Trebuchet MS"/>
              </a:rPr>
              <a:t> </a:t>
            </a:r>
            <a:r>
              <a:rPr sz="2000" spc="-75" dirty="0">
                <a:cs typeface="Trebuchet MS"/>
              </a:rPr>
              <a:t>G. </a:t>
            </a:r>
            <a:r>
              <a:rPr sz="2000" spc="-55" dirty="0">
                <a:cs typeface="Trebuchet MS"/>
              </a:rPr>
              <a:t>O. </a:t>
            </a:r>
            <a:r>
              <a:rPr sz="2000" spc="-70" dirty="0">
                <a:cs typeface="Trebuchet MS"/>
              </a:rPr>
              <a:t>Cesaro,  </a:t>
            </a:r>
            <a:r>
              <a:rPr sz="2000" spc="-100" dirty="0">
                <a:cs typeface="Trebuchet MS"/>
              </a:rPr>
              <a:t>in </a:t>
            </a:r>
            <a:r>
              <a:rPr sz="2000" i="1" spc="-170" dirty="0">
                <a:cs typeface="Trebuchet MS"/>
              </a:rPr>
              <a:t>Famiglia e Diritto</a:t>
            </a:r>
            <a:r>
              <a:rPr sz="2000" spc="-170" dirty="0">
                <a:cs typeface="Trebuchet MS"/>
              </a:rPr>
              <a:t>, n. </a:t>
            </a:r>
            <a:r>
              <a:rPr sz="2000" spc="-190" dirty="0">
                <a:cs typeface="Trebuchet MS"/>
              </a:rPr>
              <a:t>8/9, </a:t>
            </a:r>
            <a:r>
              <a:rPr sz="2000" spc="-85" dirty="0">
                <a:cs typeface="Trebuchet MS"/>
              </a:rPr>
              <a:t>2020, </a:t>
            </a:r>
            <a:r>
              <a:rPr sz="2000" spc="-204" dirty="0">
                <a:cs typeface="Trebuchet MS"/>
              </a:rPr>
              <a:t>p. </a:t>
            </a:r>
            <a:r>
              <a:rPr sz="2000" spc="-45" dirty="0">
                <a:cs typeface="Trebuchet MS"/>
              </a:rPr>
              <a:t>871 </a:t>
            </a:r>
            <a:r>
              <a:rPr sz="2000" spc="-114" dirty="0">
                <a:cs typeface="Trebuchet MS"/>
              </a:rPr>
              <a:t>e</a:t>
            </a:r>
            <a:r>
              <a:rPr sz="2000" spc="85" dirty="0">
                <a:cs typeface="Trebuchet MS"/>
              </a:rPr>
              <a:t> </a:t>
            </a:r>
            <a:r>
              <a:rPr sz="2000" spc="-110" dirty="0">
                <a:cs typeface="Trebuchet MS"/>
              </a:rPr>
              <a:t>ss.</a:t>
            </a:r>
            <a:endParaRPr sz="2000" dirty="0">
              <a:cs typeface="Trebuchet MS"/>
            </a:endParaRPr>
          </a:p>
          <a:p>
            <a:pPr marL="241300" marR="972819" indent="-228600">
              <a:lnSpc>
                <a:spcPts val="1989"/>
              </a:lnSpc>
              <a:spcBef>
                <a:spcPts val="1065"/>
              </a:spcBef>
              <a:buClr>
                <a:srgbClr val="B71E42"/>
              </a:buClr>
              <a:buFont typeface="Courier New"/>
              <a:buChar char="o"/>
              <a:tabLst>
                <a:tab pos="241300" algn="l"/>
              </a:tabLst>
            </a:pPr>
            <a:r>
              <a:rPr sz="2000" u="sng" spc="-100" dirty="0">
                <a:uFill>
                  <a:solidFill>
                    <a:srgbClr val="000000"/>
                  </a:solidFill>
                </a:uFill>
                <a:cs typeface="Trebuchet MS"/>
              </a:rPr>
              <a:t>La </a:t>
            </a:r>
            <a:r>
              <a:rPr sz="2000" u="sng" spc="110" dirty="0">
                <a:uFill>
                  <a:solidFill>
                    <a:srgbClr val="000000"/>
                  </a:solidFill>
                </a:uFill>
                <a:cs typeface="Trebuchet MS"/>
              </a:rPr>
              <a:t>CEDU </a:t>
            </a:r>
            <a:r>
              <a:rPr sz="2000" u="sng" spc="-114" dirty="0">
                <a:uFill>
                  <a:solidFill>
                    <a:srgbClr val="000000"/>
                  </a:solidFill>
                </a:uFill>
                <a:cs typeface="Trebuchet MS"/>
              </a:rPr>
              <a:t>e </a:t>
            </a:r>
            <a:r>
              <a:rPr sz="2000" u="sng" spc="-125" dirty="0">
                <a:uFill>
                  <a:solidFill>
                    <a:srgbClr val="000000"/>
                  </a:solidFill>
                </a:uFill>
                <a:cs typeface="Trebuchet MS"/>
              </a:rPr>
              <a:t>il </a:t>
            </a:r>
            <a:r>
              <a:rPr sz="2000" u="sng" spc="-70" dirty="0">
                <a:uFill>
                  <a:solidFill>
                    <a:srgbClr val="000000"/>
                  </a:solidFill>
                </a:uFill>
                <a:cs typeface="Trebuchet MS"/>
              </a:rPr>
              <a:t>curatore </a:t>
            </a:r>
            <a:r>
              <a:rPr sz="2000" u="sng" spc="-110" dirty="0">
                <a:uFill>
                  <a:solidFill>
                    <a:srgbClr val="000000"/>
                  </a:solidFill>
                </a:uFill>
                <a:cs typeface="Trebuchet MS"/>
              </a:rPr>
              <a:t>speciale </a:t>
            </a:r>
            <a:r>
              <a:rPr sz="2000" u="sng" spc="-114" dirty="0">
                <a:uFill>
                  <a:solidFill>
                    <a:srgbClr val="000000"/>
                  </a:solidFill>
                </a:uFill>
                <a:cs typeface="Trebuchet MS"/>
              </a:rPr>
              <a:t>del </a:t>
            </a:r>
            <a:r>
              <a:rPr sz="2000" u="sng" spc="-95" dirty="0">
                <a:uFill>
                  <a:solidFill>
                    <a:srgbClr val="000000"/>
                  </a:solidFill>
                </a:uFill>
                <a:cs typeface="Trebuchet MS"/>
              </a:rPr>
              <a:t>minore: </a:t>
            </a:r>
            <a:r>
              <a:rPr sz="2000" u="sng" spc="-80" dirty="0">
                <a:uFill>
                  <a:solidFill>
                    <a:srgbClr val="000000"/>
                  </a:solidFill>
                </a:uFill>
                <a:cs typeface="Trebuchet MS"/>
              </a:rPr>
              <a:t>consacrazione </a:t>
            </a:r>
            <a:r>
              <a:rPr sz="2000" u="sng" spc="-114" dirty="0">
                <a:uFill>
                  <a:solidFill>
                    <a:srgbClr val="000000"/>
                  </a:solidFill>
                </a:uFill>
                <a:cs typeface="Trebuchet MS"/>
              </a:rPr>
              <a:t>del </a:t>
            </a:r>
            <a:r>
              <a:rPr sz="2000" u="sng" spc="-35" dirty="0">
                <a:uFill>
                  <a:solidFill>
                    <a:srgbClr val="000000"/>
                  </a:solidFill>
                </a:uFill>
                <a:cs typeface="Trebuchet MS"/>
              </a:rPr>
              <a:t>suo </a:t>
            </a:r>
            <a:r>
              <a:rPr sz="2000" u="sng" spc="-30" dirty="0">
                <a:uFill>
                  <a:solidFill>
                    <a:srgbClr val="000000"/>
                  </a:solidFill>
                </a:uFill>
                <a:cs typeface="Trebuchet MS"/>
              </a:rPr>
              <a:t>ruolo </a:t>
            </a:r>
            <a:r>
              <a:rPr sz="2000" u="sng" spc="-100" dirty="0">
                <a:uFill>
                  <a:solidFill>
                    <a:srgbClr val="000000"/>
                  </a:solidFill>
                </a:uFill>
                <a:cs typeface="Trebuchet MS"/>
              </a:rPr>
              <a:t>di </a:t>
            </a:r>
            <a:r>
              <a:rPr sz="2000" u="sng" spc="-90" dirty="0">
                <a:uFill>
                  <a:solidFill>
                    <a:srgbClr val="000000"/>
                  </a:solidFill>
                </a:uFill>
                <a:cs typeface="Trebuchet MS"/>
              </a:rPr>
              <a:t>difensore </a:t>
            </a:r>
            <a:r>
              <a:rPr sz="2000" u="sng" spc="-110" dirty="0">
                <a:uFill>
                  <a:solidFill>
                    <a:srgbClr val="000000"/>
                  </a:solidFill>
                </a:uFill>
                <a:cs typeface="Trebuchet MS"/>
              </a:rPr>
              <a:t>dei </a:t>
            </a:r>
            <a:r>
              <a:rPr sz="2000" u="sng" spc="-95" dirty="0">
                <a:uFill>
                  <a:solidFill>
                    <a:srgbClr val="000000"/>
                  </a:solidFill>
                </a:uFill>
                <a:cs typeface="Trebuchet MS"/>
              </a:rPr>
              <a:t>diritti  </a:t>
            </a:r>
            <a:r>
              <a:rPr sz="2000" u="sng" spc="-125" dirty="0">
                <a:uFill>
                  <a:solidFill>
                    <a:srgbClr val="000000"/>
                  </a:solidFill>
                </a:uFill>
                <a:cs typeface="Trebuchet MS"/>
              </a:rPr>
              <a:t>fondamentali</a:t>
            </a:r>
            <a:r>
              <a:rPr sz="2000" spc="-125" dirty="0">
                <a:cs typeface="Trebuchet MS"/>
              </a:rPr>
              <a:t>,</a:t>
            </a:r>
            <a:r>
              <a:rPr sz="2000" spc="-204" dirty="0">
                <a:cs typeface="Trebuchet MS"/>
              </a:rPr>
              <a:t> </a:t>
            </a:r>
            <a:r>
              <a:rPr sz="2000" spc="-75" dirty="0">
                <a:cs typeface="Trebuchet MS"/>
              </a:rPr>
              <a:t>G.</a:t>
            </a:r>
            <a:r>
              <a:rPr sz="2000" spc="-204" dirty="0">
                <a:cs typeface="Trebuchet MS"/>
              </a:rPr>
              <a:t> </a:t>
            </a:r>
            <a:r>
              <a:rPr sz="2000" spc="-55" dirty="0">
                <a:cs typeface="Trebuchet MS"/>
              </a:rPr>
              <a:t>O.</a:t>
            </a:r>
            <a:r>
              <a:rPr sz="2000" spc="-204" dirty="0">
                <a:cs typeface="Trebuchet MS"/>
              </a:rPr>
              <a:t> </a:t>
            </a:r>
            <a:r>
              <a:rPr sz="2000" spc="-70" dirty="0">
                <a:cs typeface="Trebuchet MS"/>
              </a:rPr>
              <a:t>Cesaro,</a:t>
            </a:r>
            <a:r>
              <a:rPr sz="2000" spc="-204" dirty="0">
                <a:cs typeface="Trebuchet MS"/>
              </a:rPr>
              <a:t> </a:t>
            </a:r>
            <a:r>
              <a:rPr sz="2000" spc="-55" dirty="0">
                <a:cs typeface="Trebuchet MS"/>
              </a:rPr>
              <a:t>Diritto24,</a:t>
            </a:r>
            <a:r>
              <a:rPr sz="2000" spc="-204" dirty="0">
                <a:cs typeface="Trebuchet MS"/>
              </a:rPr>
              <a:t> </a:t>
            </a:r>
            <a:r>
              <a:rPr sz="2000" spc="-90" dirty="0">
                <a:cs typeface="Trebuchet MS"/>
              </a:rPr>
              <a:t>Il</a:t>
            </a:r>
            <a:r>
              <a:rPr sz="2000" spc="-35" dirty="0">
                <a:cs typeface="Trebuchet MS"/>
              </a:rPr>
              <a:t> </a:t>
            </a:r>
            <a:r>
              <a:rPr sz="2000" spc="-70" dirty="0">
                <a:cs typeface="Trebuchet MS"/>
              </a:rPr>
              <a:t>Sole</a:t>
            </a:r>
            <a:r>
              <a:rPr sz="2000" spc="-35" dirty="0">
                <a:cs typeface="Trebuchet MS"/>
              </a:rPr>
              <a:t> </a:t>
            </a:r>
            <a:r>
              <a:rPr sz="2000" spc="-45" dirty="0">
                <a:cs typeface="Trebuchet MS"/>
              </a:rPr>
              <a:t>24</a:t>
            </a:r>
            <a:r>
              <a:rPr sz="2000" spc="-40" dirty="0">
                <a:cs typeface="Trebuchet MS"/>
              </a:rPr>
              <a:t> </a:t>
            </a:r>
            <a:r>
              <a:rPr sz="2000" spc="-30" dirty="0">
                <a:cs typeface="Trebuchet MS"/>
              </a:rPr>
              <a:t>Ore,</a:t>
            </a:r>
            <a:r>
              <a:rPr sz="2000" spc="-204" dirty="0">
                <a:cs typeface="Trebuchet MS"/>
              </a:rPr>
              <a:t> </a:t>
            </a:r>
            <a:r>
              <a:rPr sz="2000" spc="-45" dirty="0">
                <a:cs typeface="Trebuchet MS"/>
              </a:rPr>
              <a:t>2</a:t>
            </a:r>
            <a:r>
              <a:rPr sz="2000" spc="-40" dirty="0">
                <a:cs typeface="Trebuchet MS"/>
              </a:rPr>
              <a:t> </a:t>
            </a:r>
            <a:r>
              <a:rPr sz="2000" spc="-95" dirty="0">
                <a:cs typeface="Trebuchet MS"/>
              </a:rPr>
              <a:t>luglio</a:t>
            </a:r>
            <a:r>
              <a:rPr sz="2000" spc="-40" dirty="0">
                <a:cs typeface="Trebuchet MS"/>
              </a:rPr>
              <a:t> </a:t>
            </a:r>
            <a:r>
              <a:rPr sz="2000" spc="-85" dirty="0">
                <a:cs typeface="Trebuchet MS"/>
              </a:rPr>
              <a:t>2019.</a:t>
            </a:r>
            <a:endParaRPr sz="2000" dirty="0">
              <a:cs typeface="Trebuchet MS"/>
            </a:endParaRPr>
          </a:p>
          <a:p>
            <a:pPr marL="241300" marR="624205" indent="-228600">
              <a:lnSpc>
                <a:spcPts val="1989"/>
              </a:lnSpc>
              <a:spcBef>
                <a:spcPts val="1110"/>
              </a:spcBef>
              <a:buClr>
                <a:srgbClr val="B71E42"/>
              </a:buClr>
              <a:buFont typeface="Courier New"/>
              <a:buChar char="o"/>
              <a:tabLst>
                <a:tab pos="241300" algn="l"/>
              </a:tabLst>
            </a:pPr>
            <a:r>
              <a:rPr sz="2000" u="sng" spc="-75" dirty="0">
                <a:uFill>
                  <a:solidFill>
                    <a:srgbClr val="000000"/>
                  </a:solidFill>
                </a:uFill>
                <a:cs typeface="Trebuchet MS"/>
              </a:rPr>
              <a:t>Dalla </a:t>
            </a:r>
            <a:r>
              <a:rPr sz="2000" u="sng" spc="-120" dirty="0">
                <a:uFill>
                  <a:solidFill>
                    <a:srgbClr val="000000"/>
                  </a:solidFill>
                </a:uFill>
                <a:cs typeface="Trebuchet MS"/>
              </a:rPr>
              <a:t>tua </a:t>
            </a:r>
            <a:r>
              <a:rPr sz="2000" u="sng" spc="-114" dirty="0">
                <a:uFill>
                  <a:solidFill>
                    <a:srgbClr val="000000"/>
                  </a:solidFill>
                </a:uFill>
                <a:cs typeface="Trebuchet MS"/>
              </a:rPr>
              <a:t>parte. </a:t>
            </a:r>
            <a:r>
              <a:rPr sz="2000" u="sng" spc="-100" dirty="0">
                <a:uFill>
                  <a:solidFill>
                    <a:srgbClr val="000000"/>
                  </a:solidFill>
                </a:uFill>
                <a:cs typeface="Trebuchet MS"/>
              </a:rPr>
              <a:t>La </a:t>
            </a:r>
            <a:r>
              <a:rPr sz="2000" u="sng" spc="-80" dirty="0">
                <a:uFill>
                  <a:solidFill>
                    <a:srgbClr val="000000"/>
                  </a:solidFill>
                </a:uFill>
                <a:cs typeface="Trebuchet MS"/>
              </a:rPr>
              <a:t>voce </a:t>
            </a:r>
            <a:r>
              <a:rPr sz="2000" u="sng" spc="-114" dirty="0">
                <a:uFill>
                  <a:solidFill>
                    <a:srgbClr val="000000"/>
                  </a:solidFill>
                </a:uFill>
                <a:cs typeface="Trebuchet MS"/>
              </a:rPr>
              <a:t>del </a:t>
            </a:r>
            <a:r>
              <a:rPr sz="2000" u="sng" spc="-70" dirty="0">
                <a:uFill>
                  <a:solidFill>
                    <a:srgbClr val="000000"/>
                  </a:solidFill>
                </a:uFill>
                <a:cs typeface="Trebuchet MS"/>
              </a:rPr>
              <a:t>minore </a:t>
            </a:r>
            <a:r>
              <a:rPr sz="2000" u="sng" spc="-125" dirty="0">
                <a:uFill>
                  <a:solidFill>
                    <a:srgbClr val="000000"/>
                  </a:solidFill>
                </a:uFill>
                <a:cs typeface="Trebuchet MS"/>
              </a:rPr>
              <a:t>nella </a:t>
            </a:r>
            <a:r>
              <a:rPr sz="2000" u="sng" spc="-120" dirty="0">
                <a:uFill>
                  <a:solidFill>
                    <a:srgbClr val="000000"/>
                  </a:solidFill>
                </a:uFill>
                <a:cs typeface="Trebuchet MS"/>
              </a:rPr>
              <a:t>tutela </a:t>
            </a:r>
            <a:r>
              <a:rPr sz="2000" u="sng" spc="-114" dirty="0">
                <a:uFill>
                  <a:solidFill>
                    <a:srgbClr val="000000"/>
                  </a:solidFill>
                </a:uFill>
                <a:cs typeface="Trebuchet MS"/>
              </a:rPr>
              <a:t>e </a:t>
            </a:r>
            <a:r>
              <a:rPr sz="2000" u="sng" spc="-125" dirty="0">
                <a:uFill>
                  <a:solidFill>
                    <a:srgbClr val="000000"/>
                  </a:solidFill>
                </a:uFill>
                <a:cs typeface="Trebuchet MS"/>
              </a:rPr>
              <a:t>nella </a:t>
            </a:r>
            <a:r>
              <a:rPr sz="2000" u="sng" spc="-110" dirty="0">
                <a:uFill>
                  <a:solidFill>
                    <a:srgbClr val="000000"/>
                  </a:solidFill>
                </a:uFill>
                <a:cs typeface="Trebuchet MS"/>
              </a:rPr>
              <a:t>curatela speciale</a:t>
            </a:r>
            <a:r>
              <a:rPr sz="2000" spc="-110" dirty="0">
                <a:cs typeface="Trebuchet MS"/>
              </a:rPr>
              <a:t> </a:t>
            </a:r>
            <a:r>
              <a:rPr sz="2000" spc="-100" dirty="0">
                <a:cs typeface="Trebuchet MS"/>
              </a:rPr>
              <a:t>di </a:t>
            </a:r>
            <a:r>
              <a:rPr sz="2000" spc="-105" dirty="0">
                <a:cs typeface="Trebuchet MS"/>
              </a:rPr>
              <a:t>Stefano </a:t>
            </a:r>
            <a:r>
              <a:rPr sz="2000" spc="-70" dirty="0">
                <a:cs typeface="Trebuchet MS"/>
              </a:rPr>
              <a:t>Benzoni </a:t>
            </a:r>
            <a:r>
              <a:rPr sz="2000" spc="-114" dirty="0">
                <a:cs typeface="Trebuchet MS"/>
              </a:rPr>
              <a:t>e </a:t>
            </a:r>
            <a:r>
              <a:rPr sz="2000" spc="-80" dirty="0">
                <a:cs typeface="Trebuchet MS"/>
              </a:rPr>
              <a:t>Sonia  </a:t>
            </a:r>
            <a:r>
              <a:rPr sz="2000" spc="-114" dirty="0">
                <a:cs typeface="Trebuchet MS"/>
              </a:rPr>
              <a:t>Cavenaghi.</a:t>
            </a:r>
            <a:r>
              <a:rPr sz="2000" spc="-204" dirty="0">
                <a:cs typeface="Trebuchet MS"/>
              </a:rPr>
              <a:t> </a:t>
            </a:r>
            <a:r>
              <a:rPr sz="2000" spc="-100" dirty="0">
                <a:cs typeface="Trebuchet MS"/>
              </a:rPr>
              <a:t>Prefazione</a:t>
            </a:r>
            <a:r>
              <a:rPr sz="2000" spc="-40" dirty="0">
                <a:cs typeface="Trebuchet MS"/>
              </a:rPr>
              <a:t> </a:t>
            </a:r>
            <a:r>
              <a:rPr sz="2000" spc="-100" dirty="0">
                <a:cs typeface="Trebuchet MS"/>
              </a:rPr>
              <a:t>di</a:t>
            </a:r>
            <a:r>
              <a:rPr sz="2000" spc="-35" dirty="0">
                <a:cs typeface="Trebuchet MS"/>
              </a:rPr>
              <a:t> </a:t>
            </a:r>
            <a:r>
              <a:rPr sz="2000" spc="-75" dirty="0">
                <a:cs typeface="Trebuchet MS"/>
              </a:rPr>
              <a:t>G.</a:t>
            </a:r>
            <a:r>
              <a:rPr sz="2000" spc="-204" dirty="0">
                <a:cs typeface="Trebuchet MS"/>
              </a:rPr>
              <a:t> </a:t>
            </a:r>
            <a:r>
              <a:rPr sz="2000" spc="-70" dirty="0">
                <a:cs typeface="Trebuchet MS"/>
              </a:rPr>
              <a:t>Cesaro,</a:t>
            </a:r>
            <a:r>
              <a:rPr sz="2000" spc="-204" dirty="0">
                <a:cs typeface="Trebuchet MS"/>
              </a:rPr>
              <a:t> </a:t>
            </a:r>
            <a:r>
              <a:rPr sz="2000" spc="-135" dirty="0">
                <a:cs typeface="Trebuchet MS"/>
              </a:rPr>
              <a:t>Ed.</a:t>
            </a:r>
            <a:r>
              <a:rPr sz="2000" spc="-200" dirty="0">
                <a:cs typeface="Trebuchet MS"/>
              </a:rPr>
              <a:t> </a:t>
            </a:r>
            <a:r>
              <a:rPr sz="2000" spc="-75" dirty="0">
                <a:cs typeface="Trebuchet MS"/>
              </a:rPr>
              <a:t>Erickson,</a:t>
            </a:r>
            <a:r>
              <a:rPr sz="2000" spc="-204" dirty="0">
                <a:cs typeface="Trebuchet MS"/>
              </a:rPr>
              <a:t> </a:t>
            </a:r>
            <a:r>
              <a:rPr sz="2000" spc="-100" dirty="0">
                <a:cs typeface="Trebuchet MS"/>
              </a:rPr>
              <a:t>gennaio</a:t>
            </a:r>
            <a:r>
              <a:rPr sz="2000" spc="-40" dirty="0">
                <a:cs typeface="Trebuchet MS"/>
              </a:rPr>
              <a:t> </a:t>
            </a:r>
            <a:r>
              <a:rPr sz="2000" spc="-85" dirty="0">
                <a:cs typeface="Trebuchet MS"/>
              </a:rPr>
              <a:t>2019.</a:t>
            </a:r>
            <a:endParaRPr sz="2000" dirty="0">
              <a:cs typeface="Trebuchet MS"/>
            </a:endParaRPr>
          </a:p>
          <a:p>
            <a:pPr marL="241300" marR="777240" indent="-228600">
              <a:lnSpc>
                <a:spcPts val="1989"/>
              </a:lnSpc>
              <a:spcBef>
                <a:spcPts val="1130"/>
              </a:spcBef>
              <a:buClr>
                <a:srgbClr val="B71E42"/>
              </a:buClr>
              <a:buFont typeface="Courier New"/>
              <a:buChar char="o"/>
              <a:tabLst>
                <a:tab pos="241300" algn="l"/>
              </a:tabLst>
            </a:pPr>
            <a:r>
              <a:rPr sz="2000" u="sng" spc="-30" dirty="0">
                <a:uFill>
                  <a:solidFill>
                    <a:srgbClr val="000000"/>
                  </a:solidFill>
                </a:uFill>
                <a:cs typeface="Trebuchet MS"/>
              </a:rPr>
              <a:t>Ruolo </a:t>
            </a:r>
            <a:r>
              <a:rPr sz="2000" u="sng" spc="-114" dirty="0">
                <a:uFill>
                  <a:solidFill>
                    <a:srgbClr val="000000"/>
                  </a:solidFill>
                </a:uFill>
                <a:cs typeface="Trebuchet MS"/>
              </a:rPr>
              <a:t>del </a:t>
            </a:r>
            <a:r>
              <a:rPr sz="2000" u="sng" spc="-70" dirty="0">
                <a:uFill>
                  <a:solidFill>
                    <a:srgbClr val="000000"/>
                  </a:solidFill>
                </a:uFill>
                <a:cs typeface="Trebuchet MS"/>
              </a:rPr>
              <a:t>curatore </a:t>
            </a:r>
            <a:r>
              <a:rPr sz="2000" u="sng" spc="-114" dirty="0">
                <a:uFill>
                  <a:solidFill>
                    <a:srgbClr val="000000"/>
                  </a:solidFill>
                </a:uFill>
                <a:cs typeface="Trebuchet MS"/>
              </a:rPr>
              <a:t>del </a:t>
            </a:r>
            <a:r>
              <a:rPr sz="2000" u="sng" spc="-70" dirty="0">
                <a:uFill>
                  <a:solidFill>
                    <a:srgbClr val="000000"/>
                  </a:solidFill>
                </a:uFill>
                <a:cs typeface="Trebuchet MS"/>
              </a:rPr>
              <a:t>minore </a:t>
            </a:r>
            <a:r>
              <a:rPr sz="2000" u="sng" spc="-105" dirty="0">
                <a:uFill>
                  <a:solidFill>
                    <a:srgbClr val="000000"/>
                  </a:solidFill>
                </a:uFill>
                <a:cs typeface="Trebuchet MS"/>
              </a:rPr>
              <a:t>nei </a:t>
            </a:r>
            <a:r>
              <a:rPr sz="2000" u="sng" spc="-90" dirty="0">
                <a:uFill>
                  <a:solidFill>
                    <a:srgbClr val="000000"/>
                  </a:solidFill>
                </a:uFill>
                <a:cs typeface="Trebuchet MS"/>
              </a:rPr>
              <a:t>procedimenti </a:t>
            </a:r>
            <a:r>
              <a:rPr sz="2000" u="sng" spc="-100" dirty="0">
                <a:uFill>
                  <a:solidFill>
                    <a:srgbClr val="000000"/>
                  </a:solidFill>
                </a:uFill>
                <a:cs typeface="Trebuchet MS"/>
              </a:rPr>
              <a:t>di </a:t>
            </a:r>
            <a:r>
              <a:rPr sz="2000" u="sng" spc="-125" dirty="0">
                <a:uFill>
                  <a:solidFill>
                    <a:srgbClr val="000000"/>
                  </a:solidFill>
                </a:uFill>
                <a:cs typeface="Trebuchet MS"/>
              </a:rPr>
              <a:t>adottabilità: </a:t>
            </a:r>
            <a:r>
              <a:rPr sz="2000" u="sng" spc="-85" dirty="0">
                <a:uFill>
                  <a:solidFill>
                    <a:srgbClr val="000000"/>
                  </a:solidFill>
                </a:uFill>
                <a:cs typeface="Trebuchet MS"/>
              </a:rPr>
              <a:t>giurisprudenza </a:t>
            </a:r>
            <a:r>
              <a:rPr sz="2000" u="sng" spc="-114" dirty="0">
                <a:uFill>
                  <a:solidFill>
                    <a:srgbClr val="000000"/>
                  </a:solidFill>
                </a:uFill>
                <a:cs typeface="Trebuchet MS"/>
              </a:rPr>
              <a:t>e </a:t>
            </a:r>
            <a:r>
              <a:rPr sz="2000" u="sng" spc="-75" dirty="0">
                <a:uFill>
                  <a:solidFill>
                    <a:srgbClr val="000000"/>
                  </a:solidFill>
                </a:uFill>
                <a:cs typeface="Trebuchet MS"/>
              </a:rPr>
              <a:t>nuovi </a:t>
            </a:r>
            <a:r>
              <a:rPr sz="2000" u="sng" spc="-85" dirty="0">
                <a:uFill>
                  <a:solidFill>
                    <a:srgbClr val="000000"/>
                  </a:solidFill>
                </a:uFill>
                <a:cs typeface="Trebuchet MS"/>
              </a:rPr>
              <a:t>strumenti </a:t>
            </a:r>
            <a:r>
              <a:rPr sz="2000" u="heavy" spc="-85" dirty="0">
                <a:uFill>
                  <a:solidFill>
                    <a:srgbClr val="000000"/>
                  </a:solidFill>
                </a:uFill>
                <a:cs typeface="Trebuchet MS"/>
              </a:rPr>
              <a:t> </a:t>
            </a:r>
            <a:r>
              <a:rPr sz="2000" u="heavy" spc="-95" dirty="0">
                <a:uFill>
                  <a:solidFill>
                    <a:srgbClr val="000000"/>
                  </a:solidFill>
                </a:uFill>
                <a:cs typeface="Trebuchet MS"/>
              </a:rPr>
              <a:t>psicogiuridici</a:t>
            </a:r>
            <a:r>
              <a:rPr sz="2000" spc="-95" dirty="0">
                <a:cs typeface="Trebuchet MS"/>
              </a:rPr>
              <a:t>, </a:t>
            </a:r>
            <a:r>
              <a:rPr sz="2000" spc="105" dirty="0">
                <a:cs typeface="Trebuchet MS"/>
              </a:rPr>
              <a:t>G</a:t>
            </a:r>
            <a:r>
              <a:rPr sz="2000" spc="-240" dirty="0">
                <a:cs typeface="Trebuchet MS"/>
              </a:rPr>
              <a:t> </a:t>
            </a:r>
            <a:r>
              <a:rPr sz="2000" spc="-30" dirty="0">
                <a:cs typeface="Trebuchet MS"/>
              </a:rPr>
              <a:t>Cesaro </a:t>
            </a:r>
            <a:r>
              <a:rPr sz="2000" spc="-114" dirty="0">
                <a:cs typeface="Trebuchet MS"/>
              </a:rPr>
              <a:t>e </a:t>
            </a:r>
            <a:r>
              <a:rPr sz="2000" spc="-300" dirty="0">
                <a:cs typeface="Trebuchet MS"/>
              </a:rPr>
              <a:t>P. </a:t>
            </a:r>
            <a:r>
              <a:rPr lang="it-IT" sz="2000" spc="-300" dirty="0">
                <a:cs typeface="Trebuchet MS"/>
              </a:rPr>
              <a:t> </a:t>
            </a:r>
            <a:r>
              <a:rPr sz="2000" spc="-110" dirty="0" err="1">
                <a:cs typeface="Trebuchet MS"/>
              </a:rPr>
              <a:t>Lovati</a:t>
            </a:r>
            <a:r>
              <a:rPr sz="2000" spc="-110" dirty="0">
                <a:cs typeface="Trebuchet MS"/>
              </a:rPr>
              <a:t>, </a:t>
            </a:r>
            <a:r>
              <a:rPr sz="2000" spc="-100" dirty="0">
                <a:cs typeface="Trebuchet MS"/>
              </a:rPr>
              <a:t>in </a:t>
            </a:r>
            <a:r>
              <a:rPr sz="2000" spc="-150" dirty="0">
                <a:cs typeface="Trebuchet MS"/>
              </a:rPr>
              <a:t>“</a:t>
            </a:r>
            <a:r>
              <a:rPr sz="2000" i="1" spc="-150" dirty="0">
                <a:cs typeface="Trebuchet MS"/>
              </a:rPr>
              <a:t>Minorigiustizia</a:t>
            </a:r>
            <a:r>
              <a:rPr sz="2000" spc="-150" dirty="0">
                <a:cs typeface="Trebuchet MS"/>
              </a:rPr>
              <a:t>”, </a:t>
            </a:r>
            <a:r>
              <a:rPr sz="2000" spc="-130" dirty="0">
                <a:cs typeface="Trebuchet MS"/>
              </a:rPr>
              <a:t>4/2017.</a:t>
            </a:r>
            <a:endParaRPr sz="2000" dirty="0">
              <a:cs typeface="Trebuchet MS"/>
            </a:endParaRPr>
          </a:p>
        </p:txBody>
      </p:sp>
      <p:sp>
        <p:nvSpPr>
          <p:cNvPr id="5" name="object 5"/>
          <p:cNvSpPr/>
          <p:nvPr/>
        </p:nvSpPr>
        <p:spPr>
          <a:xfrm>
            <a:off x="0" y="0"/>
            <a:ext cx="2045779" cy="570649"/>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67D0E3A-3913-2F6C-C895-C929E7BDFA06}"/>
              </a:ext>
            </a:extLst>
          </p:cNvPr>
          <p:cNvSpPr>
            <a:spLocks noGrp="1"/>
          </p:cNvSpPr>
          <p:nvPr>
            <p:ph type="title"/>
          </p:nvPr>
        </p:nvSpPr>
        <p:spPr>
          <a:xfrm>
            <a:off x="1182755" y="466256"/>
            <a:ext cx="9774783" cy="553998"/>
          </a:xfrm>
        </p:spPr>
        <p:txBody>
          <a:bodyPr/>
          <a:lstStyle/>
          <a:p>
            <a:pPr algn="ctr" rtl="0"/>
            <a:r>
              <a:rPr lang="it-IT" sz="3600" dirty="0"/>
              <a:t>FINALITA’ DEL LEGISLATORE</a:t>
            </a:r>
          </a:p>
        </p:txBody>
      </p:sp>
      <p:sp>
        <p:nvSpPr>
          <p:cNvPr id="3" name="Segnaposto testo 2">
            <a:extLst>
              <a:ext uri="{FF2B5EF4-FFF2-40B4-BE49-F238E27FC236}">
                <a16:creationId xmlns:a16="http://schemas.microsoft.com/office/drawing/2014/main" id="{9D26D1CE-ED0F-97E6-732B-B8579DA6D6D6}"/>
              </a:ext>
            </a:extLst>
          </p:cNvPr>
          <p:cNvSpPr>
            <a:spLocks noGrp="1"/>
          </p:cNvSpPr>
          <p:nvPr>
            <p:ph type="body" idx="1"/>
          </p:nvPr>
        </p:nvSpPr>
        <p:spPr>
          <a:xfrm>
            <a:off x="609600" y="1773073"/>
            <a:ext cx="6629400" cy="4583429"/>
          </a:xfrm>
        </p:spPr>
        <p:txBody>
          <a:bodyPr/>
          <a:lstStyle/>
          <a:p>
            <a:pPr marL="0" algn="just" rtl="0"/>
            <a:r>
              <a:rPr lang="it-IT" b="0" u="none" dirty="0"/>
              <a:t>«L’intervento normativo in esame ha l’obiettivo di fornire nuovi strumenti normativi che permettano al giudice della famiglia e dei minori di avere a disposizione una </a:t>
            </a:r>
            <a:r>
              <a:rPr lang="it-IT" u="none" dirty="0"/>
              <a:t>vasta gamma di possibili interventi per adottare provvedimenti sempre meno standardizzati e sempre più «disegnati» sulle esigenze del caso concreto,</a:t>
            </a:r>
            <a:r>
              <a:rPr lang="it-IT" b="0" u="none" dirty="0"/>
              <a:t> superando in tal modo la ricorrente critica mossa dalla Corte Europea dei diritti dell’Uomo allo Stato italiano, proprio per l’adozione di provvedimenti «stereotipati». (Relazione illustrativa sul decreto legislativo recante attuazione della legge 26 novembre 2021, n. 206)</a:t>
            </a:r>
          </a:p>
          <a:p>
            <a:pPr marL="0" algn="l" rtl="0"/>
            <a:endParaRPr lang="it-IT" dirty="0"/>
          </a:p>
          <a:p>
            <a:pPr marL="0" algn="l" rtl="0"/>
            <a:endParaRPr lang="it-IT" dirty="0"/>
          </a:p>
        </p:txBody>
      </p:sp>
      <p:sp>
        <p:nvSpPr>
          <p:cNvPr id="4" name="object 4">
            <a:extLst>
              <a:ext uri="{FF2B5EF4-FFF2-40B4-BE49-F238E27FC236}">
                <a16:creationId xmlns:a16="http://schemas.microsoft.com/office/drawing/2014/main" id="{4C548833-F9D5-4E01-5452-9262E37F30D2}"/>
              </a:ext>
            </a:extLst>
          </p:cNvPr>
          <p:cNvSpPr/>
          <p:nvPr/>
        </p:nvSpPr>
        <p:spPr>
          <a:xfrm>
            <a:off x="0" y="1"/>
            <a:ext cx="2667000" cy="762000"/>
          </a:xfrm>
          <a:prstGeom prst="rect">
            <a:avLst/>
          </a:prstGeom>
          <a:blipFill>
            <a:blip r:embed="rId2" cstate="print"/>
            <a:stretch>
              <a:fillRect/>
            </a:stretch>
          </a:blipFill>
        </p:spPr>
        <p:txBody>
          <a:bodyPr wrap="square" lIns="0" tIns="0" rIns="0" bIns="0" rtlCol="0"/>
          <a:lstStyle/>
          <a:p>
            <a:endParaRPr/>
          </a:p>
        </p:txBody>
      </p:sp>
      <p:sp>
        <p:nvSpPr>
          <p:cNvPr id="5" name="object 2">
            <a:extLst>
              <a:ext uri="{FF2B5EF4-FFF2-40B4-BE49-F238E27FC236}">
                <a16:creationId xmlns:a16="http://schemas.microsoft.com/office/drawing/2014/main" id="{62A9D6C7-DFCA-E553-4FAA-67B0F7B2A349}"/>
              </a:ext>
            </a:extLst>
          </p:cNvPr>
          <p:cNvSpPr/>
          <p:nvPr/>
        </p:nvSpPr>
        <p:spPr>
          <a:xfrm>
            <a:off x="1208608" y="1143000"/>
            <a:ext cx="9607550" cy="0"/>
          </a:xfrm>
          <a:custGeom>
            <a:avLst/>
            <a:gdLst/>
            <a:ahLst/>
            <a:cxnLst/>
            <a:rect l="l" t="t" r="r" b="b"/>
            <a:pathLst>
              <a:path w="9607550">
                <a:moveTo>
                  <a:pt x="0" y="0"/>
                </a:moveTo>
                <a:lnTo>
                  <a:pt x="9607525" y="1"/>
                </a:lnTo>
              </a:path>
            </a:pathLst>
          </a:custGeom>
          <a:ln w="31750">
            <a:solidFill>
              <a:srgbClr val="B71E42"/>
            </a:solidFill>
          </a:ln>
        </p:spPr>
        <p:txBody>
          <a:bodyPr wrap="square" lIns="0" tIns="0" rIns="0" bIns="0" rtlCol="0"/>
          <a:lstStyle/>
          <a:p>
            <a:endParaRPr/>
          </a:p>
        </p:txBody>
      </p:sp>
      <p:pic>
        <p:nvPicPr>
          <p:cNvPr id="1026" name="Picture 2" descr="Smart Tools - attrezzi utili - App su Google Play">
            <a:extLst>
              <a:ext uri="{FF2B5EF4-FFF2-40B4-BE49-F238E27FC236}">
                <a16:creationId xmlns:a16="http://schemas.microsoft.com/office/drawing/2014/main" id="{13D69732-BD08-6DAF-1DB1-356B789B5C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1905001"/>
            <a:ext cx="3962399" cy="3657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2554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89100" y="418257"/>
            <a:ext cx="8940154" cy="1407368"/>
          </a:xfrm>
        </p:spPr>
        <p:txBody>
          <a:bodyPr anchor="ctr">
            <a:normAutofit/>
          </a:bodyPr>
          <a:lstStyle/>
          <a:p>
            <a:pPr algn="ctr">
              <a:lnSpc>
                <a:spcPct val="100000"/>
              </a:lnSpc>
            </a:pPr>
            <a:r>
              <a:rPr lang="it-IT" sz="3600" dirty="0"/>
              <a:t>IL CURATORE SPECIALE E LA RIFORMA </a:t>
            </a:r>
          </a:p>
        </p:txBody>
      </p:sp>
      <p:sp>
        <p:nvSpPr>
          <p:cNvPr id="4" name="Segnaposto numero diapositiva 3"/>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fld id="{AB778666-89AC-834C-BF3F-F01802C46569}" type="slidenum">
              <a:rPr lang="it-IT" smtClean="0"/>
              <a:pPr algn="l">
                <a:defRPr/>
              </a:pPr>
              <a:t>4</a:t>
            </a:fld>
            <a:endParaRPr lang="it-IT">
              <a:solidFill>
                <a:prstClr val="black">
                  <a:lumMod val="65000"/>
                  <a:lumOff val="35000"/>
                </a:prstClr>
              </a:solidFill>
              <a:latin typeface="Century Gothic" pitchFamily="34" charset="0"/>
            </a:endParaRPr>
          </a:p>
        </p:txBody>
      </p:sp>
      <p:sp>
        <p:nvSpPr>
          <p:cNvPr id="7" name="Segnaposto contenuto 6">
            <a:extLst>
              <a:ext uri="{FF2B5EF4-FFF2-40B4-BE49-F238E27FC236}">
                <a16:creationId xmlns:a16="http://schemas.microsoft.com/office/drawing/2014/main" id="{86D423EF-B9F4-59A1-3A42-14A2CEA8A52D}"/>
              </a:ext>
            </a:extLst>
          </p:cNvPr>
          <p:cNvSpPr>
            <a:spLocks noGrp="1"/>
          </p:cNvSpPr>
          <p:nvPr>
            <p:ph idx="1"/>
          </p:nvPr>
        </p:nvSpPr>
        <p:spPr>
          <a:xfrm>
            <a:off x="838200" y="1981205"/>
            <a:ext cx="10744200" cy="3693319"/>
          </a:xfrm>
        </p:spPr>
        <p:txBody>
          <a:bodyPr/>
          <a:lstStyle/>
          <a:p>
            <a:pPr marL="342900" indent="-342900" algn="just">
              <a:buFont typeface="Wingdings" panose="05000000000000000000" pitchFamily="2" charset="2"/>
              <a:buChar char="Ø"/>
            </a:pPr>
            <a:r>
              <a:rPr lang="it-IT" sz="2400" b="0" u="none" dirty="0">
                <a:solidFill>
                  <a:schemeClr val="tx1">
                    <a:lumMod val="95000"/>
                    <a:lumOff val="5000"/>
                  </a:schemeClr>
                </a:solidFill>
              </a:rPr>
              <a:t>Con la Riforma 206/2021 la figura del Curatore speciale è stata implementata e tipizzata con la modifica degli artt. 78 e 80 c.p.c.</a:t>
            </a:r>
          </a:p>
          <a:p>
            <a:pPr algn="just"/>
            <a:endParaRPr lang="it-IT" sz="2400" b="0" u="none" dirty="0">
              <a:solidFill>
                <a:schemeClr val="tx1">
                  <a:lumMod val="95000"/>
                  <a:lumOff val="5000"/>
                </a:schemeClr>
              </a:solidFill>
            </a:endParaRPr>
          </a:p>
          <a:p>
            <a:pPr algn="just"/>
            <a:endParaRPr lang="it-IT" sz="2400" b="0" u="none" dirty="0">
              <a:solidFill>
                <a:schemeClr val="tx1">
                  <a:lumMod val="95000"/>
                  <a:lumOff val="5000"/>
                </a:schemeClr>
              </a:solidFill>
            </a:endParaRPr>
          </a:p>
          <a:p>
            <a:pPr algn="just"/>
            <a:endParaRPr lang="it-IT" sz="2400" b="0" u="none" dirty="0">
              <a:solidFill>
                <a:schemeClr val="tx1">
                  <a:lumMod val="95000"/>
                  <a:lumOff val="5000"/>
                </a:schemeClr>
              </a:solidFill>
            </a:endParaRPr>
          </a:p>
          <a:p>
            <a:pPr marL="342900" indent="-342900" algn="just">
              <a:buFont typeface="Wingdings" panose="05000000000000000000" pitchFamily="2" charset="2"/>
              <a:buChar char="Ø"/>
            </a:pPr>
            <a:r>
              <a:rPr lang="it-IT" sz="2400" b="0" u="none" dirty="0"/>
              <a:t>Con il Decreto legislativo n. 149 del 10 ottobre 2022  le modifiche apportate agli artt. 78 e 80  c.p.c., secondo una logica di riordino, sono state trasfuse in nuovi articoli all’interno del Titolo IV bis titolato </a:t>
            </a:r>
            <a:r>
              <a:rPr lang="it-IT" sz="2400" u="none" dirty="0"/>
              <a:t>«Norme per procedimento in materia  di persone, minorenni e famiglie». </a:t>
            </a:r>
          </a:p>
          <a:p>
            <a:pPr marL="342900" indent="-342900" algn="just">
              <a:buFont typeface="Wingdings" panose="05000000000000000000" pitchFamily="2" charset="2"/>
              <a:buChar char="Ø"/>
            </a:pPr>
            <a:endParaRPr lang="it-IT" sz="2400" u="none" dirty="0"/>
          </a:p>
        </p:txBody>
      </p:sp>
      <p:sp>
        <p:nvSpPr>
          <p:cNvPr id="3" name="object 4">
            <a:extLst>
              <a:ext uri="{FF2B5EF4-FFF2-40B4-BE49-F238E27FC236}">
                <a16:creationId xmlns:a16="http://schemas.microsoft.com/office/drawing/2014/main" id="{C3BBB887-FD51-7401-B256-CA4020C5811B}"/>
              </a:ext>
            </a:extLst>
          </p:cNvPr>
          <p:cNvSpPr/>
          <p:nvPr/>
        </p:nvSpPr>
        <p:spPr>
          <a:xfrm>
            <a:off x="0" y="0"/>
            <a:ext cx="2684221" cy="758304"/>
          </a:xfrm>
          <a:prstGeom prst="rect">
            <a:avLst/>
          </a:prstGeom>
          <a:blipFill>
            <a:blip r:embed="rId2" cstate="print"/>
            <a:stretch>
              <a:fillRect/>
            </a:stretch>
          </a:blipFill>
        </p:spPr>
        <p:txBody>
          <a:bodyPr wrap="square" lIns="0" tIns="0" rIns="0" bIns="0" rtlCol="0"/>
          <a:lstStyle/>
          <a:p>
            <a:endParaRPr/>
          </a:p>
        </p:txBody>
      </p:sp>
      <p:sp>
        <p:nvSpPr>
          <p:cNvPr id="5" name="object 2">
            <a:extLst>
              <a:ext uri="{FF2B5EF4-FFF2-40B4-BE49-F238E27FC236}">
                <a16:creationId xmlns:a16="http://schemas.microsoft.com/office/drawing/2014/main" id="{AE04CCF6-D6A5-6E1F-8FCB-720A032DA86E}"/>
              </a:ext>
            </a:extLst>
          </p:cNvPr>
          <p:cNvSpPr/>
          <p:nvPr/>
        </p:nvSpPr>
        <p:spPr>
          <a:xfrm>
            <a:off x="1292225" y="1524000"/>
            <a:ext cx="9607550" cy="0"/>
          </a:xfrm>
          <a:custGeom>
            <a:avLst/>
            <a:gdLst/>
            <a:ahLst/>
            <a:cxnLst/>
            <a:rect l="l" t="t" r="r" b="b"/>
            <a:pathLst>
              <a:path w="9607550">
                <a:moveTo>
                  <a:pt x="0" y="0"/>
                </a:moveTo>
                <a:lnTo>
                  <a:pt x="9607525" y="1"/>
                </a:lnTo>
              </a:path>
            </a:pathLst>
          </a:custGeom>
          <a:ln w="31750">
            <a:solidFill>
              <a:srgbClr val="B71E42"/>
            </a:solidFill>
          </a:ln>
        </p:spPr>
        <p:txBody>
          <a:bodyPr wrap="square" lIns="0" tIns="0" rIns="0" bIns="0" rtlCol="0"/>
          <a:lstStyle/>
          <a:p>
            <a:endParaRPr/>
          </a:p>
        </p:txBody>
      </p:sp>
    </p:spTree>
    <p:extLst>
      <p:ext uri="{BB962C8B-B14F-4D97-AF65-F5344CB8AC3E}">
        <p14:creationId xmlns:p14="http://schemas.microsoft.com/office/powerpoint/2010/main" val="320394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F3C4407-48EC-F500-6427-B7604503232A}"/>
              </a:ext>
            </a:extLst>
          </p:cNvPr>
          <p:cNvSpPr>
            <a:spLocks noGrp="1"/>
          </p:cNvSpPr>
          <p:nvPr>
            <p:ph type="title"/>
          </p:nvPr>
        </p:nvSpPr>
        <p:spPr>
          <a:xfrm>
            <a:off x="1104899" y="769207"/>
            <a:ext cx="10409476" cy="461665"/>
          </a:xfrm>
        </p:spPr>
        <p:txBody>
          <a:bodyPr/>
          <a:lstStyle/>
          <a:p>
            <a:pPr rtl="0"/>
            <a:r>
              <a:rPr lang="it-IT" sz="3000" dirty="0"/>
              <a:t>CURATORE SPECIALE DEL MINORE E CURATORE DEL MINORE</a:t>
            </a:r>
          </a:p>
        </p:txBody>
      </p:sp>
      <p:sp>
        <p:nvSpPr>
          <p:cNvPr id="3" name="Segnaposto testo 2">
            <a:extLst>
              <a:ext uri="{FF2B5EF4-FFF2-40B4-BE49-F238E27FC236}">
                <a16:creationId xmlns:a16="http://schemas.microsoft.com/office/drawing/2014/main" id="{CCBD2B53-289E-9E84-754E-68A3D4C2FE09}"/>
              </a:ext>
            </a:extLst>
          </p:cNvPr>
          <p:cNvSpPr>
            <a:spLocks noGrp="1"/>
          </p:cNvSpPr>
          <p:nvPr>
            <p:ph type="body" idx="1"/>
          </p:nvPr>
        </p:nvSpPr>
        <p:spPr>
          <a:xfrm>
            <a:off x="1114424" y="2143872"/>
            <a:ext cx="4229101" cy="1354217"/>
          </a:xfrm>
        </p:spPr>
        <p:txBody>
          <a:bodyPr/>
          <a:lstStyle/>
          <a:p>
            <a:pPr marL="0" algn="l" rtl="0"/>
            <a:endParaRPr lang="it-IT" dirty="0"/>
          </a:p>
          <a:p>
            <a:pPr marL="0" algn="l" rtl="0"/>
            <a:endParaRPr lang="it-IT" dirty="0"/>
          </a:p>
          <a:p>
            <a:pPr marL="0" algn="l" rtl="0"/>
            <a:endParaRPr lang="it-IT" dirty="0"/>
          </a:p>
          <a:p>
            <a:pPr marL="0" algn="l" rtl="0"/>
            <a:endParaRPr lang="it-IT" dirty="0"/>
          </a:p>
        </p:txBody>
      </p:sp>
      <p:pic>
        <p:nvPicPr>
          <p:cNvPr id="2050" name="Picture 2" descr="SVG, Vettoriale - Disegno Creativo Del Concetto Di Lampadina Idea Di  Disegno. Concetto Di Ispirazione Di Creatività Della Creatività  Dell'innovazione Della Lampada Di Idea Di Vettore. Lampadina Luminosa Della  Soluzione Di Simbolo">
            <a:extLst>
              <a:ext uri="{FF2B5EF4-FFF2-40B4-BE49-F238E27FC236}">
                <a16:creationId xmlns:a16="http://schemas.microsoft.com/office/drawing/2014/main" id="{1D04B0F5-86D6-7D4C-E781-88FF400D0F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1" y="1676400"/>
            <a:ext cx="4857156" cy="4878840"/>
          </a:xfrm>
          <a:prstGeom prst="rect">
            <a:avLst/>
          </a:prstGeom>
          <a:noFill/>
          <a:extLst>
            <a:ext uri="{909E8E84-426E-40DD-AFC4-6F175D3DCCD1}">
              <a14:hiddenFill xmlns:a14="http://schemas.microsoft.com/office/drawing/2010/main">
                <a:solidFill>
                  <a:srgbClr val="FFFFFF"/>
                </a:solidFill>
              </a14:hiddenFill>
            </a:ext>
          </a:extLst>
        </p:spPr>
      </p:pic>
      <p:sp>
        <p:nvSpPr>
          <p:cNvPr id="4" name="object 4">
            <a:extLst>
              <a:ext uri="{FF2B5EF4-FFF2-40B4-BE49-F238E27FC236}">
                <a16:creationId xmlns:a16="http://schemas.microsoft.com/office/drawing/2014/main" id="{8E008D0B-163E-9AAD-BACD-C96AEAD2E217}"/>
              </a:ext>
            </a:extLst>
          </p:cNvPr>
          <p:cNvSpPr/>
          <p:nvPr/>
        </p:nvSpPr>
        <p:spPr>
          <a:xfrm>
            <a:off x="0" y="-1"/>
            <a:ext cx="2438400" cy="761993"/>
          </a:xfrm>
          <a:prstGeom prst="rect">
            <a:avLst/>
          </a:prstGeom>
          <a:blipFill>
            <a:blip r:embed="rId3" cstate="print"/>
            <a:stretch>
              <a:fillRect/>
            </a:stretch>
          </a:blipFill>
        </p:spPr>
        <p:txBody>
          <a:bodyPr wrap="square" lIns="0" tIns="0" rIns="0" bIns="0" rtlCol="0"/>
          <a:lstStyle/>
          <a:p>
            <a:endParaRPr/>
          </a:p>
        </p:txBody>
      </p:sp>
      <p:sp>
        <p:nvSpPr>
          <p:cNvPr id="5" name="object 2">
            <a:extLst>
              <a:ext uri="{FF2B5EF4-FFF2-40B4-BE49-F238E27FC236}">
                <a16:creationId xmlns:a16="http://schemas.microsoft.com/office/drawing/2014/main" id="{0F6EC329-F25D-96B9-729E-E82BE5E26B41}"/>
              </a:ext>
            </a:extLst>
          </p:cNvPr>
          <p:cNvSpPr/>
          <p:nvPr/>
        </p:nvSpPr>
        <p:spPr>
          <a:xfrm>
            <a:off x="1208608" y="1371600"/>
            <a:ext cx="9607550" cy="0"/>
          </a:xfrm>
          <a:custGeom>
            <a:avLst/>
            <a:gdLst/>
            <a:ahLst/>
            <a:cxnLst/>
            <a:rect l="l" t="t" r="r" b="b"/>
            <a:pathLst>
              <a:path w="9607550">
                <a:moveTo>
                  <a:pt x="0" y="0"/>
                </a:moveTo>
                <a:lnTo>
                  <a:pt x="9607525" y="1"/>
                </a:lnTo>
              </a:path>
            </a:pathLst>
          </a:custGeom>
          <a:ln w="31750">
            <a:solidFill>
              <a:srgbClr val="B71E42"/>
            </a:solidFill>
          </a:ln>
        </p:spPr>
        <p:txBody>
          <a:bodyPr wrap="square" lIns="0" tIns="0" rIns="0" bIns="0" rtlCol="0"/>
          <a:lstStyle/>
          <a:p>
            <a:endParaRPr/>
          </a:p>
        </p:txBody>
      </p:sp>
      <p:sp>
        <p:nvSpPr>
          <p:cNvPr id="6" name="Rettangolo 5">
            <a:extLst>
              <a:ext uri="{FF2B5EF4-FFF2-40B4-BE49-F238E27FC236}">
                <a16:creationId xmlns:a16="http://schemas.microsoft.com/office/drawing/2014/main" id="{673A1147-9BC5-3EC4-24A7-1933C6F21BDD}"/>
              </a:ext>
            </a:extLst>
          </p:cNvPr>
          <p:cNvSpPr/>
          <p:nvPr/>
        </p:nvSpPr>
        <p:spPr>
          <a:xfrm>
            <a:off x="1180032" y="2140702"/>
            <a:ext cx="4534967" cy="159309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l" rtl="0"/>
            <a:r>
              <a:rPr lang="it-IT" sz="2400" dirty="0"/>
              <a:t>CURATORE SPECIALE DEL MINORE art. 473 bis.8                figura </a:t>
            </a:r>
            <a:r>
              <a:rPr lang="it-IT" sz="2400" dirty="0" err="1"/>
              <a:t>endoprocessuale</a:t>
            </a:r>
            <a:endParaRPr lang="it-IT" sz="2400" dirty="0"/>
          </a:p>
        </p:txBody>
      </p:sp>
      <p:sp>
        <p:nvSpPr>
          <p:cNvPr id="7" name="Rettangolo 6">
            <a:extLst>
              <a:ext uri="{FF2B5EF4-FFF2-40B4-BE49-F238E27FC236}">
                <a16:creationId xmlns:a16="http://schemas.microsoft.com/office/drawing/2014/main" id="{E4F0049E-C212-26DE-65C1-6C259F171867}"/>
              </a:ext>
            </a:extLst>
          </p:cNvPr>
          <p:cNvSpPr/>
          <p:nvPr/>
        </p:nvSpPr>
        <p:spPr>
          <a:xfrm>
            <a:off x="1180033" y="4198105"/>
            <a:ext cx="4534968" cy="166929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l" rtl="0"/>
            <a:r>
              <a:rPr lang="it-IT" sz="2400" dirty="0"/>
              <a:t>CURATORE DEL MINORE art. 473 bis.7 </a:t>
            </a:r>
          </a:p>
          <a:p>
            <a:pPr algn="l" rtl="0"/>
            <a:r>
              <a:rPr lang="it-IT" sz="2400" dirty="0"/>
              <a:t>figura con nomina all’esito procedimento</a:t>
            </a:r>
          </a:p>
        </p:txBody>
      </p:sp>
      <p:sp>
        <p:nvSpPr>
          <p:cNvPr id="8" name="Freccia a destra 7">
            <a:extLst>
              <a:ext uri="{FF2B5EF4-FFF2-40B4-BE49-F238E27FC236}">
                <a16:creationId xmlns:a16="http://schemas.microsoft.com/office/drawing/2014/main" id="{7581EBE5-F7E2-DC9B-4F45-40AC6E024050}"/>
              </a:ext>
            </a:extLst>
          </p:cNvPr>
          <p:cNvSpPr/>
          <p:nvPr/>
        </p:nvSpPr>
        <p:spPr>
          <a:xfrm>
            <a:off x="3066515" y="2820980"/>
            <a:ext cx="762000" cy="2579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Freccia a destra 8">
            <a:extLst>
              <a:ext uri="{FF2B5EF4-FFF2-40B4-BE49-F238E27FC236}">
                <a16:creationId xmlns:a16="http://schemas.microsoft.com/office/drawing/2014/main" id="{BFC9DF73-E24D-C4AA-3BC2-6BB3B585B758}"/>
              </a:ext>
            </a:extLst>
          </p:cNvPr>
          <p:cNvSpPr/>
          <p:nvPr/>
        </p:nvSpPr>
        <p:spPr>
          <a:xfrm>
            <a:off x="2209799" y="4800600"/>
            <a:ext cx="1019176"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970144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B93F574-7A13-CAEA-4016-4DBC5EA00DC8}"/>
              </a:ext>
            </a:extLst>
          </p:cNvPr>
          <p:cNvSpPr>
            <a:spLocks noGrp="1"/>
          </p:cNvSpPr>
          <p:nvPr>
            <p:ph type="title"/>
          </p:nvPr>
        </p:nvSpPr>
        <p:spPr>
          <a:xfrm>
            <a:off x="1189558" y="533394"/>
            <a:ext cx="9774783" cy="1107996"/>
          </a:xfrm>
        </p:spPr>
        <p:txBody>
          <a:bodyPr/>
          <a:lstStyle/>
          <a:p>
            <a:pPr algn="ctr"/>
            <a:r>
              <a:rPr kumimoji="0" lang="it-IT" sz="3600" b="0" i="0" u="none" strike="noStrike" kern="0" cap="none" spc="0" normalizeH="0" baseline="0" noProof="0" dirty="0">
                <a:ln>
                  <a:noFill/>
                </a:ln>
                <a:solidFill>
                  <a:prstClr val="black"/>
                </a:solidFill>
                <a:effectLst/>
                <a:uLnTx/>
                <a:uFillTx/>
                <a:latin typeface="Trebuchet MS"/>
                <a:ea typeface="+mj-ea"/>
              </a:rPr>
              <a:t>Il curatore speciale e i poteri del Giudice: art. 473-bis.2 </a:t>
            </a:r>
            <a:r>
              <a:rPr lang="it-IT" sz="3600" dirty="0">
                <a:solidFill>
                  <a:prstClr val="black"/>
                </a:solidFill>
              </a:rPr>
              <a:t>co. 1 </a:t>
            </a:r>
            <a:r>
              <a:rPr kumimoji="0" lang="it-IT" sz="3600" b="0" i="0" u="none" strike="noStrike" kern="0" cap="none" spc="0" normalizeH="0" baseline="0" noProof="0" dirty="0">
                <a:ln>
                  <a:noFill/>
                </a:ln>
                <a:solidFill>
                  <a:prstClr val="black"/>
                </a:solidFill>
                <a:effectLst/>
                <a:uLnTx/>
                <a:uFillTx/>
                <a:latin typeface="Trebuchet MS"/>
                <a:ea typeface="+mj-ea"/>
              </a:rPr>
              <a:t>c.p.c.</a:t>
            </a:r>
            <a:endParaRPr lang="it-IT" dirty="0"/>
          </a:p>
        </p:txBody>
      </p:sp>
      <p:sp>
        <p:nvSpPr>
          <p:cNvPr id="4" name="object 4">
            <a:extLst>
              <a:ext uri="{FF2B5EF4-FFF2-40B4-BE49-F238E27FC236}">
                <a16:creationId xmlns:a16="http://schemas.microsoft.com/office/drawing/2014/main" id="{0DF19AC6-DA19-03FD-85BD-D505DD7C70AA}"/>
              </a:ext>
            </a:extLst>
          </p:cNvPr>
          <p:cNvSpPr/>
          <p:nvPr/>
        </p:nvSpPr>
        <p:spPr>
          <a:xfrm>
            <a:off x="0" y="-1"/>
            <a:ext cx="1981200" cy="533395"/>
          </a:xfrm>
          <a:prstGeom prst="rect">
            <a:avLst/>
          </a:prstGeom>
          <a:blipFill>
            <a:blip r:embed="rId2" cstate="print"/>
            <a:stretch>
              <a:fillRect/>
            </a:stretch>
          </a:blipFill>
        </p:spPr>
        <p:txBody>
          <a:bodyPr wrap="square" lIns="0" tIns="0" rIns="0" bIns="0" rtlCol="0"/>
          <a:lstStyle/>
          <a:p>
            <a:endParaRPr/>
          </a:p>
        </p:txBody>
      </p:sp>
      <p:sp>
        <p:nvSpPr>
          <p:cNvPr id="5" name="object 2">
            <a:extLst>
              <a:ext uri="{FF2B5EF4-FFF2-40B4-BE49-F238E27FC236}">
                <a16:creationId xmlns:a16="http://schemas.microsoft.com/office/drawing/2014/main" id="{45492E2C-E3DA-848D-0519-051CE9068D98}"/>
              </a:ext>
            </a:extLst>
          </p:cNvPr>
          <p:cNvSpPr/>
          <p:nvPr/>
        </p:nvSpPr>
        <p:spPr>
          <a:xfrm>
            <a:off x="1208608" y="1752600"/>
            <a:ext cx="9607550" cy="0"/>
          </a:xfrm>
          <a:custGeom>
            <a:avLst/>
            <a:gdLst/>
            <a:ahLst/>
            <a:cxnLst/>
            <a:rect l="l" t="t" r="r" b="b"/>
            <a:pathLst>
              <a:path w="9607550">
                <a:moveTo>
                  <a:pt x="0" y="0"/>
                </a:moveTo>
                <a:lnTo>
                  <a:pt x="9607525" y="1"/>
                </a:lnTo>
              </a:path>
            </a:pathLst>
          </a:custGeom>
          <a:ln w="31750">
            <a:solidFill>
              <a:srgbClr val="B71E42"/>
            </a:solidFill>
          </a:ln>
        </p:spPr>
        <p:txBody>
          <a:bodyPr wrap="square" lIns="0" tIns="0" rIns="0" bIns="0" rtlCol="0"/>
          <a:lstStyle/>
          <a:p>
            <a:endParaRPr/>
          </a:p>
        </p:txBody>
      </p:sp>
      <p:sp>
        <p:nvSpPr>
          <p:cNvPr id="6" name="Rettangolo con angoli arrotondati 5">
            <a:extLst>
              <a:ext uri="{FF2B5EF4-FFF2-40B4-BE49-F238E27FC236}">
                <a16:creationId xmlns:a16="http://schemas.microsoft.com/office/drawing/2014/main" id="{1E6704CA-B4F2-373F-4F27-F129488820CD}"/>
              </a:ext>
            </a:extLst>
          </p:cNvPr>
          <p:cNvSpPr/>
          <p:nvPr/>
        </p:nvSpPr>
        <p:spPr>
          <a:xfrm>
            <a:off x="533400" y="2595929"/>
            <a:ext cx="5791200" cy="27432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dirty="0"/>
              <a:t>A TUTELA DEI MINORI IL GIUDICE </a:t>
            </a:r>
            <a:r>
              <a:rPr lang="it-IT" dirty="0">
                <a:solidFill>
                  <a:srgbClr val="FF0000"/>
                </a:solidFill>
              </a:rPr>
              <a:t>PUO’ D’UFFICIO NOMINARE IL CURATORE SPECIALE NEI CASI PREVISTI DALLA LEGGE,</a:t>
            </a:r>
            <a:r>
              <a:rPr lang="it-IT" dirty="0"/>
              <a:t> ADOTTARE I PROVVEDIMENTI OPPORTUNI IN DEROGA ALL’ART. 112 E DISPORRE I MEZZI DI PROVA AL DI FUORI DEI LIMITI DI AMMISSIBILITA’ PREVISTI DAL CODICE CIVILE, NEL RISPETTO DEL CONTRADDITTORIO E DEL DIRITTO ALLA PROVA CONTRARIA</a:t>
            </a:r>
          </a:p>
        </p:txBody>
      </p:sp>
      <p:pic>
        <p:nvPicPr>
          <p:cNvPr id="3" name="Immagine 2" descr="Immagine che contiene tavolo, interni, dilegno&#10;&#10;Descrizione generata automaticamente">
            <a:extLst>
              <a:ext uri="{FF2B5EF4-FFF2-40B4-BE49-F238E27FC236}">
                <a16:creationId xmlns:a16="http://schemas.microsoft.com/office/drawing/2014/main" id="{FFB62F30-A9F3-ACC0-2F75-81401334B84C}"/>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010400" y="2159323"/>
            <a:ext cx="5029200" cy="3616411"/>
          </a:xfrm>
          <a:prstGeom prst="rect">
            <a:avLst/>
          </a:prstGeom>
        </p:spPr>
      </p:pic>
    </p:spTree>
    <p:extLst>
      <p:ext uri="{BB962C8B-B14F-4D97-AF65-F5344CB8AC3E}">
        <p14:creationId xmlns:p14="http://schemas.microsoft.com/office/powerpoint/2010/main" val="3705175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831396-6699-C01B-ADD2-652827ACD01D}"/>
              </a:ext>
            </a:extLst>
          </p:cNvPr>
          <p:cNvSpPr>
            <a:spLocks noGrp="1"/>
          </p:cNvSpPr>
          <p:nvPr>
            <p:ph type="title"/>
          </p:nvPr>
        </p:nvSpPr>
        <p:spPr>
          <a:xfrm>
            <a:off x="838200" y="136525"/>
            <a:ext cx="10515600" cy="1325563"/>
          </a:xfrm>
        </p:spPr>
        <p:txBody>
          <a:bodyPr>
            <a:noAutofit/>
          </a:bodyPr>
          <a:lstStyle/>
          <a:p>
            <a:pPr algn="ctr"/>
            <a:r>
              <a:rPr lang="it-IT" sz="3600" dirty="0"/>
              <a:t>Il curatore speciale: art. 473-bis.8 c.p.c.</a:t>
            </a:r>
          </a:p>
        </p:txBody>
      </p:sp>
      <p:sp>
        <p:nvSpPr>
          <p:cNvPr id="3" name="Segnaposto contenuto 2">
            <a:extLst>
              <a:ext uri="{FF2B5EF4-FFF2-40B4-BE49-F238E27FC236}">
                <a16:creationId xmlns:a16="http://schemas.microsoft.com/office/drawing/2014/main" id="{DB69018C-1245-0A49-C5C6-161D773F0F33}"/>
              </a:ext>
            </a:extLst>
          </p:cNvPr>
          <p:cNvSpPr>
            <a:spLocks noGrp="1"/>
          </p:cNvSpPr>
          <p:nvPr>
            <p:ph idx="1"/>
          </p:nvPr>
        </p:nvSpPr>
        <p:spPr>
          <a:xfrm>
            <a:off x="0" y="867161"/>
            <a:ext cx="12173144" cy="5990839"/>
          </a:xfrm>
        </p:spPr>
        <p:txBody>
          <a:bodyPr>
            <a:noAutofit/>
          </a:bodyPr>
          <a:lstStyle/>
          <a:p>
            <a:pPr algn="just"/>
            <a:endParaRPr lang="it-IT" sz="2200" b="0" u="none" dirty="0">
              <a:solidFill>
                <a:schemeClr val="tx1">
                  <a:lumMod val="95000"/>
                  <a:lumOff val="5000"/>
                </a:schemeClr>
              </a:solidFill>
            </a:endParaRPr>
          </a:p>
          <a:p>
            <a:pPr marL="0" indent="0" algn="just">
              <a:buNone/>
            </a:pPr>
            <a:endParaRPr lang="it-IT" sz="2200" b="0" u="none" dirty="0">
              <a:solidFill>
                <a:schemeClr val="tx1">
                  <a:lumMod val="95000"/>
                  <a:lumOff val="5000"/>
                </a:schemeClr>
              </a:solidFill>
            </a:endParaRPr>
          </a:p>
          <a:p>
            <a:pPr marL="0" indent="0" algn="just">
              <a:buNone/>
            </a:pPr>
            <a:endParaRPr lang="it-IT" sz="2200" b="0" u="none" dirty="0">
              <a:solidFill>
                <a:schemeClr val="tx1">
                  <a:lumMod val="95000"/>
                  <a:lumOff val="5000"/>
                </a:schemeClr>
              </a:solidFill>
            </a:endParaRPr>
          </a:p>
          <a:p>
            <a:pPr algn="just"/>
            <a:endParaRPr lang="it-IT" sz="2200" b="0" u="none" dirty="0">
              <a:solidFill>
                <a:schemeClr val="tx1">
                  <a:lumMod val="95000"/>
                  <a:lumOff val="5000"/>
                </a:schemeClr>
              </a:solidFill>
            </a:endParaRPr>
          </a:p>
          <a:p>
            <a:pPr algn="just"/>
            <a:endParaRPr lang="it-IT" b="0" u="none" dirty="0">
              <a:solidFill>
                <a:schemeClr val="tx1">
                  <a:lumMod val="95000"/>
                  <a:lumOff val="5000"/>
                </a:schemeClr>
              </a:solidFill>
            </a:endParaRPr>
          </a:p>
          <a:p>
            <a:pPr algn="just"/>
            <a:endParaRPr lang="it-IT" sz="2200" b="0" u="none" dirty="0">
              <a:solidFill>
                <a:schemeClr val="tx1">
                  <a:lumMod val="95000"/>
                  <a:lumOff val="5000"/>
                </a:schemeClr>
              </a:solidFill>
            </a:endParaRPr>
          </a:p>
          <a:p>
            <a:pPr algn="just"/>
            <a:endParaRPr lang="it-IT" b="0" u="none" dirty="0">
              <a:solidFill>
                <a:schemeClr val="tx1">
                  <a:lumMod val="95000"/>
                  <a:lumOff val="5000"/>
                </a:schemeClr>
              </a:solidFill>
            </a:endParaRPr>
          </a:p>
          <a:p>
            <a:pPr algn="just"/>
            <a:endParaRPr lang="it-IT" sz="2200" b="0" u="none" dirty="0">
              <a:solidFill>
                <a:schemeClr val="tx1">
                  <a:lumMod val="95000"/>
                  <a:lumOff val="5000"/>
                </a:schemeClr>
              </a:solidFill>
            </a:endParaRPr>
          </a:p>
          <a:p>
            <a:pPr algn="just"/>
            <a:endParaRPr lang="it-IT" sz="2200" b="0" u="none" dirty="0">
              <a:solidFill>
                <a:schemeClr val="tx1">
                  <a:lumMod val="95000"/>
                  <a:lumOff val="5000"/>
                </a:schemeClr>
              </a:solidFill>
            </a:endParaRPr>
          </a:p>
          <a:p>
            <a:pPr algn="just"/>
            <a:endParaRPr lang="it-IT" sz="2200" b="0" u="none" dirty="0">
              <a:solidFill>
                <a:schemeClr val="tx1">
                  <a:lumMod val="95000"/>
                  <a:lumOff val="5000"/>
                </a:schemeClr>
              </a:solidFill>
            </a:endParaRPr>
          </a:p>
          <a:p>
            <a:pPr algn="just"/>
            <a:endParaRPr lang="it-IT" sz="2200" dirty="0">
              <a:solidFill>
                <a:schemeClr val="tx1">
                  <a:lumMod val="95000"/>
                  <a:lumOff val="5000"/>
                </a:schemeClr>
              </a:solidFill>
            </a:endParaRPr>
          </a:p>
          <a:p>
            <a:pPr algn="just"/>
            <a:endParaRPr lang="it-IT" dirty="0">
              <a:solidFill>
                <a:schemeClr val="tx1">
                  <a:lumMod val="95000"/>
                  <a:lumOff val="5000"/>
                </a:schemeClr>
              </a:solidFill>
            </a:endParaRPr>
          </a:p>
          <a:p>
            <a:pPr algn="just"/>
            <a:endParaRPr lang="it-IT" sz="2200" dirty="0">
              <a:solidFill>
                <a:schemeClr val="tx1">
                  <a:lumMod val="95000"/>
                  <a:lumOff val="5000"/>
                </a:schemeClr>
              </a:solidFill>
            </a:endParaRPr>
          </a:p>
          <a:p>
            <a:pPr algn="just"/>
            <a:endParaRPr lang="it-IT" sz="2200" dirty="0">
              <a:solidFill>
                <a:schemeClr val="tx1">
                  <a:lumMod val="95000"/>
                  <a:lumOff val="5000"/>
                </a:schemeClr>
              </a:solidFill>
            </a:endParaRPr>
          </a:p>
          <a:p>
            <a:pPr marL="0" indent="0" algn="just">
              <a:buNone/>
            </a:pPr>
            <a:endParaRPr lang="it-IT" sz="2200" dirty="0">
              <a:solidFill>
                <a:schemeClr val="tx1">
                  <a:lumMod val="95000"/>
                  <a:lumOff val="5000"/>
                </a:schemeClr>
              </a:solidFill>
            </a:endParaRPr>
          </a:p>
        </p:txBody>
      </p:sp>
      <p:sp>
        <p:nvSpPr>
          <p:cNvPr id="4" name="Segnaposto numero diapositiva 3">
            <a:extLst>
              <a:ext uri="{FF2B5EF4-FFF2-40B4-BE49-F238E27FC236}">
                <a16:creationId xmlns:a16="http://schemas.microsoft.com/office/drawing/2014/main" id="{F47458A0-3EEC-9238-1BBD-44FDDE66DB53}"/>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B778666-89AC-834C-BF3F-F01802C46569}" type="slidenum">
              <a:rPr lang="it-IT" smtClean="0"/>
              <a:pPr/>
              <a:t>7</a:t>
            </a:fld>
            <a:endParaRPr lang="it-IT"/>
          </a:p>
        </p:txBody>
      </p:sp>
      <p:sp>
        <p:nvSpPr>
          <p:cNvPr id="5" name="object 4">
            <a:extLst>
              <a:ext uri="{FF2B5EF4-FFF2-40B4-BE49-F238E27FC236}">
                <a16:creationId xmlns:a16="http://schemas.microsoft.com/office/drawing/2014/main" id="{D977B232-A876-DF6D-DCF8-5F851EA0D019}"/>
              </a:ext>
            </a:extLst>
          </p:cNvPr>
          <p:cNvSpPr/>
          <p:nvPr/>
        </p:nvSpPr>
        <p:spPr>
          <a:xfrm>
            <a:off x="1" y="1"/>
            <a:ext cx="1752599" cy="457200"/>
          </a:xfrm>
          <a:prstGeom prst="rect">
            <a:avLst/>
          </a:prstGeom>
          <a:blipFill>
            <a:blip r:embed="rId3" cstate="print"/>
            <a:stretch>
              <a:fillRect/>
            </a:stretch>
          </a:blipFill>
        </p:spPr>
        <p:txBody>
          <a:bodyPr wrap="square" lIns="0" tIns="0" rIns="0" bIns="0" rtlCol="0"/>
          <a:lstStyle/>
          <a:p>
            <a:endParaRPr/>
          </a:p>
        </p:txBody>
      </p:sp>
      <p:sp>
        <p:nvSpPr>
          <p:cNvPr id="6" name="object 2">
            <a:extLst>
              <a:ext uri="{FF2B5EF4-FFF2-40B4-BE49-F238E27FC236}">
                <a16:creationId xmlns:a16="http://schemas.microsoft.com/office/drawing/2014/main" id="{99E0C3E7-154B-AAE1-C802-C7CFA7BBEE98}"/>
              </a:ext>
            </a:extLst>
          </p:cNvPr>
          <p:cNvSpPr/>
          <p:nvPr/>
        </p:nvSpPr>
        <p:spPr>
          <a:xfrm>
            <a:off x="1143000" y="761999"/>
            <a:ext cx="9906000" cy="45719"/>
          </a:xfrm>
          <a:custGeom>
            <a:avLst/>
            <a:gdLst/>
            <a:ahLst/>
            <a:cxnLst/>
            <a:rect l="l" t="t" r="r" b="b"/>
            <a:pathLst>
              <a:path w="9607550">
                <a:moveTo>
                  <a:pt x="0" y="0"/>
                </a:moveTo>
                <a:lnTo>
                  <a:pt x="9607525" y="1"/>
                </a:lnTo>
              </a:path>
            </a:pathLst>
          </a:custGeom>
          <a:ln w="31750">
            <a:solidFill>
              <a:srgbClr val="B71E42"/>
            </a:solidFill>
          </a:ln>
        </p:spPr>
        <p:txBody>
          <a:bodyPr wrap="square" lIns="0" tIns="0" rIns="0" bIns="0" rtlCol="0"/>
          <a:lstStyle/>
          <a:p>
            <a:endParaRPr/>
          </a:p>
        </p:txBody>
      </p:sp>
      <p:sp>
        <p:nvSpPr>
          <p:cNvPr id="7" name="Rettangolo 6">
            <a:extLst>
              <a:ext uri="{FF2B5EF4-FFF2-40B4-BE49-F238E27FC236}">
                <a16:creationId xmlns:a16="http://schemas.microsoft.com/office/drawing/2014/main" id="{96B5DA16-DA90-AC7D-6F53-85FB833571FE}"/>
              </a:ext>
            </a:extLst>
          </p:cNvPr>
          <p:cNvSpPr/>
          <p:nvPr/>
        </p:nvSpPr>
        <p:spPr>
          <a:xfrm>
            <a:off x="147641" y="1833009"/>
            <a:ext cx="4540249" cy="2057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kumimoji="0" lang="it-IT" sz="2200" b="0" i="0" u="none" strike="noStrike" kern="0" cap="none" spc="0" normalizeH="0" baseline="0" noProof="0" dirty="0">
                <a:ln>
                  <a:noFill/>
                </a:ln>
                <a:solidFill>
                  <a:prstClr val="black">
                    <a:lumMod val="95000"/>
                    <a:lumOff val="5000"/>
                  </a:prstClr>
                </a:solidFill>
                <a:effectLst/>
                <a:uLnTx/>
                <a:uFillTx/>
                <a:latin typeface="Trebuchet MS"/>
                <a:ea typeface="+mn-ea"/>
              </a:rPr>
              <a:t>Il giudice provvede </a:t>
            </a:r>
            <a:r>
              <a:rPr kumimoji="0" lang="it-IT" sz="2200" b="0" i="0" u="sng" strike="noStrike" kern="0" cap="none" spc="0" normalizeH="0" baseline="0" noProof="0" dirty="0">
                <a:ln>
                  <a:noFill/>
                </a:ln>
                <a:solidFill>
                  <a:prstClr val="black">
                    <a:lumMod val="95000"/>
                    <a:lumOff val="5000"/>
                  </a:prstClr>
                </a:solidFill>
                <a:effectLst/>
                <a:uLnTx/>
                <a:uFillTx/>
                <a:latin typeface="Trebuchet MS"/>
                <a:ea typeface="+mn-ea"/>
              </a:rPr>
              <a:t>alla nomina del curatore speciale del minore, anche d’ufficio e a pena di nullità </a:t>
            </a:r>
            <a:r>
              <a:rPr kumimoji="0" lang="it-IT" sz="2200" b="0" i="0" u="none" strike="noStrike" kern="0" cap="none" spc="0" normalizeH="0" baseline="0" noProof="0" dirty="0">
                <a:ln>
                  <a:noFill/>
                </a:ln>
                <a:solidFill>
                  <a:prstClr val="black">
                    <a:lumMod val="95000"/>
                    <a:lumOff val="5000"/>
                  </a:prstClr>
                </a:solidFill>
                <a:effectLst/>
                <a:uLnTx/>
                <a:uFillTx/>
                <a:latin typeface="Trebuchet MS"/>
                <a:ea typeface="+mn-ea"/>
              </a:rPr>
              <a:t>degli atti del procedimento</a:t>
            </a:r>
            <a:endParaRPr lang="it-IT" dirty="0"/>
          </a:p>
        </p:txBody>
      </p:sp>
      <p:sp>
        <p:nvSpPr>
          <p:cNvPr id="12" name="Rettangolo 11">
            <a:extLst>
              <a:ext uri="{FF2B5EF4-FFF2-40B4-BE49-F238E27FC236}">
                <a16:creationId xmlns:a16="http://schemas.microsoft.com/office/drawing/2014/main" id="{552B5B6A-DFC6-F914-FF8C-B005ADA32851}"/>
              </a:ext>
            </a:extLst>
          </p:cNvPr>
          <p:cNvSpPr/>
          <p:nvPr/>
        </p:nvSpPr>
        <p:spPr>
          <a:xfrm>
            <a:off x="6570053" y="1003782"/>
            <a:ext cx="4478947" cy="131088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it-IT" sz="1600" b="0" u="none" dirty="0">
                <a:solidFill>
                  <a:schemeClr val="tx1">
                    <a:lumMod val="95000"/>
                    <a:lumOff val="5000"/>
                  </a:schemeClr>
                </a:solidFill>
              </a:rPr>
              <a:t>nei casi in cui il pubblico ministero abbia chiesto la decadenza dalla responsabilità genitoriale di entrambi i genitori, o in cui uno dei genitori abbia chiesto la decadenza dell’altro</a:t>
            </a:r>
            <a:endParaRPr lang="it-IT" sz="1600" dirty="0"/>
          </a:p>
        </p:txBody>
      </p:sp>
      <p:sp>
        <p:nvSpPr>
          <p:cNvPr id="13" name="Rettangolo 12">
            <a:extLst>
              <a:ext uri="{FF2B5EF4-FFF2-40B4-BE49-F238E27FC236}">
                <a16:creationId xmlns:a16="http://schemas.microsoft.com/office/drawing/2014/main" id="{F8D8D7A4-D283-B410-DADE-2338FCD6E947}"/>
              </a:ext>
            </a:extLst>
          </p:cNvPr>
          <p:cNvSpPr/>
          <p:nvPr/>
        </p:nvSpPr>
        <p:spPr>
          <a:xfrm>
            <a:off x="6570053" y="2438401"/>
            <a:ext cx="4478947" cy="129539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it-IT" sz="1600" b="1" u="none" dirty="0">
                <a:solidFill>
                  <a:srgbClr val="FF0000"/>
                </a:solidFill>
              </a:rPr>
              <a:t>in caso di adozione di provvedimenti ai sensi dell’articolo 403 del codice civile </a:t>
            </a:r>
            <a:r>
              <a:rPr lang="it-IT" sz="1600" b="0" u="none" dirty="0">
                <a:solidFill>
                  <a:schemeClr val="tx1">
                    <a:lumMod val="95000"/>
                    <a:lumOff val="5000"/>
                  </a:schemeClr>
                </a:solidFill>
              </a:rPr>
              <a:t>o di affidamento del minore ai sensi degli articoli 2 e seguenti della legge 4 maggio 1983, n. 184</a:t>
            </a:r>
            <a:endParaRPr lang="it-IT" sz="1600" dirty="0"/>
          </a:p>
        </p:txBody>
      </p:sp>
      <p:sp>
        <p:nvSpPr>
          <p:cNvPr id="14" name="Rettangolo 13">
            <a:extLst>
              <a:ext uri="{FF2B5EF4-FFF2-40B4-BE49-F238E27FC236}">
                <a16:creationId xmlns:a16="http://schemas.microsoft.com/office/drawing/2014/main" id="{13D39EC0-D463-2D0C-8190-81C277672C30}"/>
              </a:ext>
            </a:extLst>
          </p:cNvPr>
          <p:cNvSpPr/>
          <p:nvPr/>
        </p:nvSpPr>
        <p:spPr>
          <a:xfrm>
            <a:off x="6568403" y="3975581"/>
            <a:ext cx="4480597" cy="129539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it-IT" sz="1600" b="0" u="none" dirty="0">
                <a:solidFill>
                  <a:schemeClr val="tx1">
                    <a:lumMod val="95000"/>
                    <a:lumOff val="5000"/>
                  </a:schemeClr>
                </a:solidFill>
              </a:rPr>
              <a:t>nel caso in cui dai fatti emersi nel procedimento venga alla luce una situazione di pregiudizio per il minore tale da precluderne l’adeguata rappresentanza processuale da parte di entrambi i genitori</a:t>
            </a:r>
            <a:endParaRPr lang="it-IT" sz="1600" dirty="0"/>
          </a:p>
        </p:txBody>
      </p:sp>
      <p:sp>
        <p:nvSpPr>
          <p:cNvPr id="15" name="Rettangolo 14">
            <a:extLst>
              <a:ext uri="{FF2B5EF4-FFF2-40B4-BE49-F238E27FC236}">
                <a16:creationId xmlns:a16="http://schemas.microsoft.com/office/drawing/2014/main" id="{1B0888ED-FD7D-F286-9A16-DAD46FA5D091}"/>
              </a:ext>
            </a:extLst>
          </p:cNvPr>
          <p:cNvSpPr/>
          <p:nvPr/>
        </p:nvSpPr>
        <p:spPr>
          <a:xfrm>
            <a:off x="6602107" y="5503770"/>
            <a:ext cx="4446893" cy="103410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it-IT" sz="1800" dirty="0">
                <a:solidFill>
                  <a:schemeClr val="tx1">
                    <a:lumMod val="95000"/>
                    <a:lumOff val="5000"/>
                  </a:schemeClr>
                </a:solidFill>
              </a:rPr>
              <a:t>quando ne faccia richiesta il minore che abbia compiuto quattordici anni. </a:t>
            </a:r>
          </a:p>
        </p:txBody>
      </p:sp>
      <p:cxnSp>
        <p:nvCxnSpPr>
          <p:cNvPr id="17" name="Connettore 2 16">
            <a:extLst>
              <a:ext uri="{FF2B5EF4-FFF2-40B4-BE49-F238E27FC236}">
                <a16:creationId xmlns:a16="http://schemas.microsoft.com/office/drawing/2014/main" id="{4CC3DB7A-5D8D-03A9-339A-404D00190B9B}"/>
              </a:ext>
            </a:extLst>
          </p:cNvPr>
          <p:cNvCxnSpPr>
            <a:cxnSpLocks/>
          </p:cNvCxnSpPr>
          <p:nvPr/>
        </p:nvCxnSpPr>
        <p:spPr>
          <a:xfrm flipV="1">
            <a:off x="4783748" y="1766886"/>
            <a:ext cx="1693252" cy="6405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nettore 2 19">
            <a:extLst>
              <a:ext uri="{FF2B5EF4-FFF2-40B4-BE49-F238E27FC236}">
                <a16:creationId xmlns:a16="http://schemas.microsoft.com/office/drawing/2014/main" id="{B52D7E08-327A-C896-1092-810B030BB960}"/>
              </a:ext>
            </a:extLst>
          </p:cNvPr>
          <p:cNvCxnSpPr/>
          <p:nvPr/>
        </p:nvCxnSpPr>
        <p:spPr>
          <a:xfrm>
            <a:off x="4800600" y="2818846"/>
            <a:ext cx="1676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nettore 2 21">
            <a:extLst>
              <a:ext uri="{FF2B5EF4-FFF2-40B4-BE49-F238E27FC236}">
                <a16:creationId xmlns:a16="http://schemas.microsoft.com/office/drawing/2014/main" id="{49D4856E-0DE5-D22A-6997-67EA78E0E5B8}"/>
              </a:ext>
            </a:extLst>
          </p:cNvPr>
          <p:cNvCxnSpPr>
            <a:cxnSpLocks/>
          </p:cNvCxnSpPr>
          <p:nvPr/>
        </p:nvCxnSpPr>
        <p:spPr>
          <a:xfrm>
            <a:off x="4901191" y="3191907"/>
            <a:ext cx="1575809" cy="11823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nettore 2 23">
            <a:extLst>
              <a:ext uri="{FF2B5EF4-FFF2-40B4-BE49-F238E27FC236}">
                <a16:creationId xmlns:a16="http://schemas.microsoft.com/office/drawing/2014/main" id="{38BD58A0-12B1-4846-5FB6-0DCCACAB4A78}"/>
              </a:ext>
            </a:extLst>
          </p:cNvPr>
          <p:cNvCxnSpPr>
            <a:cxnSpLocks/>
          </p:cNvCxnSpPr>
          <p:nvPr/>
        </p:nvCxnSpPr>
        <p:spPr>
          <a:xfrm>
            <a:off x="4842819" y="3578518"/>
            <a:ext cx="1634181" cy="17598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Freccia a sinistra 8">
            <a:extLst>
              <a:ext uri="{FF2B5EF4-FFF2-40B4-BE49-F238E27FC236}">
                <a16:creationId xmlns:a16="http://schemas.microsoft.com/office/drawing/2014/main" id="{568A2F96-9E22-98A8-EE83-667D3BEDC0C2}"/>
              </a:ext>
            </a:extLst>
          </p:cNvPr>
          <p:cNvSpPr/>
          <p:nvPr/>
        </p:nvSpPr>
        <p:spPr>
          <a:xfrm>
            <a:off x="5655653" y="5854219"/>
            <a:ext cx="914400" cy="3601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a:extLst>
              <a:ext uri="{FF2B5EF4-FFF2-40B4-BE49-F238E27FC236}">
                <a16:creationId xmlns:a16="http://schemas.microsoft.com/office/drawing/2014/main" id="{0A6CC199-5EA7-22E0-7704-707685155127}"/>
              </a:ext>
            </a:extLst>
          </p:cNvPr>
          <p:cNvSpPr/>
          <p:nvPr/>
        </p:nvSpPr>
        <p:spPr>
          <a:xfrm>
            <a:off x="18856" y="4540752"/>
            <a:ext cx="5604743" cy="22617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it-IT" sz="1400" b="1" dirty="0">
                <a:latin typeface="Trebuchet MS" panose="020B0603020202020204" pitchFamily="34" charset="0"/>
              </a:rPr>
              <a:t>Art. 473-bis.5 comma 4</a:t>
            </a:r>
          </a:p>
          <a:p>
            <a:pPr algn="just"/>
            <a:r>
              <a:rPr lang="it-IT" sz="1400" dirty="0">
                <a:latin typeface="Trebuchet MS" panose="020B0603020202020204" pitchFamily="34" charset="0"/>
              </a:rPr>
              <a:t>Il giudice, tenuto conto dell’età e del grado di maturità del minore, lo informa della natura del procedimento e degli effetti dell’ascolto, e procede all’adempimento con modalità che ne garantiscono la serenità e la riservatezza. </a:t>
            </a:r>
            <a:r>
              <a:rPr lang="it-IT" sz="1400" dirty="0">
                <a:solidFill>
                  <a:srgbClr val="FF0000"/>
                </a:solidFill>
                <a:latin typeface="Trebuchet MS" panose="020B0603020202020204" pitchFamily="34" charset="0"/>
              </a:rPr>
              <a:t>Il minore che ha compiuto quattordici anni è informato altresì della possibilità di chiedere la nomina di un curatore speciale ai sensi dell’articolo 473-bis.8</a:t>
            </a:r>
            <a:r>
              <a:rPr lang="it-IT" dirty="0">
                <a:solidFill>
                  <a:srgbClr val="FF0000"/>
                </a:solidFill>
              </a:rPr>
              <a:t>. </a:t>
            </a:r>
          </a:p>
        </p:txBody>
      </p:sp>
    </p:spTree>
    <p:extLst>
      <p:ext uri="{BB962C8B-B14F-4D97-AF65-F5344CB8AC3E}">
        <p14:creationId xmlns:p14="http://schemas.microsoft.com/office/powerpoint/2010/main" val="777791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651033-A031-628F-059D-DAEC37A41DF3}"/>
              </a:ext>
            </a:extLst>
          </p:cNvPr>
          <p:cNvSpPr>
            <a:spLocks noGrp="1"/>
          </p:cNvSpPr>
          <p:nvPr>
            <p:ph type="title"/>
          </p:nvPr>
        </p:nvSpPr>
        <p:spPr>
          <a:xfrm>
            <a:off x="720725" y="508166"/>
            <a:ext cx="10750550" cy="975253"/>
          </a:xfrm>
        </p:spPr>
        <p:txBody>
          <a:bodyPr/>
          <a:lstStyle/>
          <a:p>
            <a:pPr algn="ctr"/>
            <a:r>
              <a:rPr lang="it-IT" sz="3600" dirty="0"/>
              <a:t>IL CURATORE SPECIALE: ART. 473-bis.8, co. 2 c.p.c.</a:t>
            </a:r>
          </a:p>
        </p:txBody>
      </p:sp>
      <p:sp>
        <p:nvSpPr>
          <p:cNvPr id="4" name="object 2">
            <a:extLst>
              <a:ext uri="{FF2B5EF4-FFF2-40B4-BE49-F238E27FC236}">
                <a16:creationId xmlns:a16="http://schemas.microsoft.com/office/drawing/2014/main" id="{15DCDC9C-9803-01D7-1584-EE501D3BC74A}"/>
              </a:ext>
            </a:extLst>
          </p:cNvPr>
          <p:cNvSpPr/>
          <p:nvPr/>
        </p:nvSpPr>
        <p:spPr>
          <a:xfrm>
            <a:off x="1167740" y="1524000"/>
            <a:ext cx="9607550" cy="0"/>
          </a:xfrm>
          <a:custGeom>
            <a:avLst/>
            <a:gdLst/>
            <a:ahLst/>
            <a:cxnLst/>
            <a:rect l="l" t="t" r="r" b="b"/>
            <a:pathLst>
              <a:path w="9607550">
                <a:moveTo>
                  <a:pt x="0" y="0"/>
                </a:moveTo>
                <a:lnTo>
                  <a:pt x="9607525" y="1"/>
                </a:lnTo>
              </a:path>
            </a:pathLst>
          </a:custGeom>
          <a:ln w="31750">
            <a:solidFill>
              <a:srgbClr val="B71E42"/>
            </a:solidFill>
          </a:ln>
        </p:spPr>
        <p:txBody>
          <a:bodyPr wrap="square" lIns="0" tIns="0" rIns="0" bIns="0" rtlCol="0"/>
          <a:lstStyle/>
          <a:p>
            <a:endParaRPr/>
          </a:p>
        </p:txBody>
      </p:sp>
      <p:sp>
        <p:nvSpPr>
          <p:cNvPr id="5" name="object 4">
            <a:extLst>
              <a:ext uri="{FF2B5EF4-FFF2-40B4-BE49-F238E27FC236}">
                <a16:creationId xmlns:a16="http://schemas.microsoft.com/office/drawing/2014/main" id="{BB7A6EAF-5AEE-30C1-F35F-D22DDACAFF52}"/>
              </a:ext>
            </a:extLst>
          </p:cNvPr>
          <p:cNvSpPr/>
          <p:nvPr/>
        </p:nvSpPr>
        <p:spPr>
          <a:xfrm>
            <a:off x="1" y="1"/>
            <a:ext cx="1752599" cy="457200"/>
          </a:xfrm>
          <a:prstGeom prst="rect">
            <a:avLst/>
          </a:prstGeom>
          <a:blipFill>
            <a:blip r:embed="rId2" cstate="print"/>
            <a:stretch>
              <a:fillRect/>
            </a:stretch>
          </a:blipFill>
        </p:spPr>
        <p:txBody>
          <a:bodyPr wrap="square" lIns="0" tIns="0" rIns="0" bIns="0" rtlCol="0"/>
          <a:lstStyle/>
          <a:p>
            <a:endParaRPr/>
          </a:p>
        </p:txBody>
      </p:sp>
      <p:sp>
        <p:nvSpPr>
          <p:cNvPr id="6" name="Rettangolo 5">
            <a:extLst>
              <a:ext uri="{FF2B5EF4-FFF2-40B4-BE49-F238E27FC236}">
                <a16:creationId xmlns:a16="http://schemas.microsoft.com/office/drawing/2014/main" id="{F10D3C70-8C10-90EE-8DE7-AE6669400944}"/>
              </a:ext>
            </a:extLst>
          </p:cNvPr>
          <p:cNvSpPr/>
          <p:nvPr/>
        </p:nvSpPr>
        <p:spPr>
          <a:xfrm>
            <a:off x="609600" y="2147028"/>
            <a:ext cx="4191001" cy="236193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it-IT" dirty="0">
                <a:latin typeface="Trebuchet MS" panose="020B0603020202020204" pitchFamily="34" charset="0"/>
              </a:rPr>
              <a:t>Il giudice può, in ogni caso, nominare un curatore speciale quando i genitori appaiono per gravi ragioni temporaneamente inadeguati a rappresentare gli interessi del minore.</a:t>
            </a:r>
          </a:p>
        </p:txBody>
      </p:sp>
      <p:sp>
        <p:nvSpPr>
          <p:cNvPr id="7" name="Freccia a destra 6">
            <a:extLst>
              <a:ext uri="{FF2B5EF4-FFF2-40B4-BE49-F238E27FC236}">
                <a16:creationId xmlns:a16="http://schemas.microsoft.com/office/drawing/2014/main" id="{36CFCE05-D702-113B-421F-71E602DD5282}"/>
              </a:ext>
            </a:extLst>
          </p:cNvPr>
          <p:cNvSpPr/>
          <p:nvPr/>
        </p:nvSpPr>
        <p:spPr>
          <a:xfrm>
            <a:off x="4953000" y="3124201"/>
            <a:ext cx="1676400" cy="2287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FBEA439A-68E8-8450-732F-D32B866757CA}"/>
              </a:ext>
            </a:extLst>
          </p:cNvPr>
          <p:cNvSpPr/>
          <p:nvPr/>
        </p:nvSpPr>
        <p:spPr>
          <a:xfrm>
            <a:off x="6858000" y="2618470"/>
            <a:ext cx="3505202" cy="129541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it-IT" dirty="0">
                <a:latin typeface="Trebuchet MS" panose="020B0603020202020204" pitchFamily="34" charset="0"/>
              </a:rPr>
              <a:t>Il provvedimento di nomina deve essere succintamente motivato</a:t>
            </a:r>
          </a:p>
        </p:txBody>
      </p:sp>
      <p:sp>
        <p:nvSpPr>
          <p:cNvPr id="10" name="Freccia in giù 9">
            <a:extLst>
              <a:ext uri="{FF2B5EF4-FFF2-40B4-BE49-F238E27FC236}">
                <a16:creationId xmlns:a16="http://schemas.microsoft.com/office/drawing/2014/main" id="{CC5AD6DD-7CF0-A11D-2F17-D43EA5B29F9A}"/>
              </a:ext>
            </a:extLst>
          </p:cNvPr>
          <p:cNvSpPr/>
          <p:nvPr/>
        </p:nvSpPr>
        <p:spPr>
          <a:xfrm>
            <a:off x="8610601" y="4023061"/>
            <a:ext cx="378485" cy="990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1" name="Rettangolo 10">
            <a:extLst>
              <a:ext uri="{FF2B5EF4-FFF2-40B4-BE49-F238E27FC236}">
                <a16:creationId xmlns:a16="http://schemas.microsoft.com/office/drawing/2014/main" id="{6EFF8C20-C340-77B4-98C7-CC1A7F80E4A3}"/>
              </a:ext>
            </a:extLst>
          </p:cNvPr>
          <p:cNvSpPr/>
          <p:nvPr/>
        </p:nvSpPr>
        <p:spPr>
          <a:xfrm>
            <a:off x="7047242" y="5384100"/>
            <a:ext cx="3505202" cy="990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dirty="0">
                <a:latin typeface="Trebuchet MS" panose="020B0603020202020204" pitchFamily="34" charset="0"/>
              </a:rPr>
              <a:t>Si applicano gli articoli 78, 79, 80 c.p.c.</a:t>
            </a:r>
          </a:p>
        </p:txBody>
      </p:sp>
    </p:spTree>
    <p:extLst>
      <p:ext uri="{BB962C8B-B14F-4D97-AF65-F5344CB8AC3E}">
        <p14:creationId xmlns:p14="http://schemas.microsoft.com/office/powerpoint/2010/main" val="4128143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BA41422-835E-12EB-8E45-DEE0A987DE8C}"/>
              </a:ext>
            </a:extLst>
          </p:cNvPr>
          <p:cNvSpPr>
            <a:spLocks noGrp="1"/>
          </p:cNvSpPr>
          <p:nvPr>
            <p:ph type="title"/>
          </p:nvPr>
        </p:nvSpPr>
        <p:spPr>
          <a:xfrm>
            <a:off x="995362" y="637401"/>
            <a:ext cx="9774783" cy="553998"/>
          </a:xfrm>
        </p:spPr>
        <p:txBody>
          <a:bodyPr/>
          <a:lstStyle/>
          <a:p>
            <a:pPr algn="ctr"/>
            <a:r>
              <a:rPr kumimoji="0" lang="it-IT" sz="3600" b="0" i="0" u="none" strike="noStrike" kern="0" cap="none" spc="0" normalizeH="0" baseline="0" noProof="0" dirty="0">
                <a:ln>
                  <a:noFill/>
                </a:ln>
                <a:solidFill>
                  <a:prstClr val="black"/>
                </a:solidFill>
                <a:effectLst/>
                <a:uLnTx/>
                <a:uFillTx/>
                <a:latin typeface="Trebuchet MS"/>
                <a:ea typeface="+mj-ea"/>
              </a:rPr>
              <a:t>IL CURATORE SPECIALE ART. 473-bis.8 c.p.c.</a:t>
            </a:r>
            <a:endParaRPr lang="it-IT" dirty="0"/>
          </a:p>
        </p:txBody>
      </p:sp>
      <p:sp>
        <p:nvSpPr>
          <p:cNvPr id="3" name="Segnaposto testo 2">
            <a:extLst>
              <a:ext uri="{FF2B5EF4-FFF2-40B4-BE49-F238E27FC236}">
                <a16:creationId xmlns:a16="http://schemas.microsoft.com/office/drawing/2014/main" id="{57B2343E-526C-2DFD-6163-85A3A04D0CCD}"/>
              </a:ext>
            </a:extLst>
          </p:cNvPr>
          <p:cNvSpPr>
            <a:spLocks noGrp="1"/>
          </p:cNvSpPr>
          <p:nvPr>
            <p:ph type="body" idx="1"/>
          </p:nvPr>
        </p:nvSpPr>
        <p:spPr>
          <a:xfrm>
            <a:off x="152400" y="1656576"/>
            <a:ext cx="7467600" cy="5201424"/>
          </a:xfrm>
        </p:spPr>
        <p:txBody>
          <a:bodyPr/>
          <a:lstStyle/>
          <a:p>
            <a:pPr algn="just"/>
            <a:r>
              <a:rPr lang="it-IT" sz="2000" u="none" dirty="0">
                <a:effectLst/>
                <a:latin typeface="Trebuchet MS" panose="020B0603020202020204" pitchFamily="34" charset="0"/>
              </a:rPr>
              <a:t>Art. 473-bis.8 c. 3 c.p.c.</a:t>
            </a:r>
          </a:p>
          <a:p>
            <a:pPr algn="just"/>
            <a:endParaRPr lang="it-IT" sz="2400" b="0" u="none" dirty="0">
              <a:latin typeface="Trebuchet MS" panose="020B0603020202020204" pitchFamily="34" charset="0"/>
            </a:endParaRPr>
          </a:p>
          <a:p>
            <a:pPr algn="just"/>
            <a:endParaRPr lang="it-IT" sz="2400" b="0" u="none" dirty="0">
              <a:latin typeface="Trebuchet MS" panose="020B0603020202020204" pitchFamily="34" charset="0"/>
            </a:endParaRPr>
          </a:p>
          <a:p>
            <a:pPr algn="just"/>
            <a:r>
              <a:rPr lang="it-IT" sz="1800" b="0" u="none" dirty="0">
                <a:effectLst/>
                <a:latin typeface="Trebuchet MS" panose="020B0603020202020204" pitchFamily="34" charset="0"/>
              </a:rPr>
              <a:t>Al curatore speciale del minore il giudice può attribuire, con il provvedimento di nomina o </a:t>
            </a:r>
            <a:r>
              <a:rPr lang="it-IT" sz="1800" b="0" dirty="0">
                <a:effectLst/>
                <a:latin typeface="Trebuchet MS" panose="020B0603020202020204" pitchFamily="34" charset="0"/>
              </a:rPr>
              <a:t>con provvedimento non impugnabile </a:t>
            </a:r>
            <a:r>
              <a:rPr lang="it-IT" sz="1800" b="0" u="none" dirty="0">
                <a:effectLst/>
                <a:latin typeface="Trebuchet MS" panose="020B0603020202020204" pitchFamily="34" charset="0"/>
              </a:rPr>
              <a:t>adottato nel corso del giudizio, </a:t>
            </a:r>
            <a:r>
              <a:rPr lang="it-IT" sz="1800" b="0" u="none" dirty="0">
                <a:solidFill>
                  <a:srgbClr val="FF0000"/>
                </a:solidFill>
                <a:effectLst/>
                <a:latin typeface="Trebuchet MS" panose="020B0603020202020204" pitchFamily="34" charset="0"/>
              </a:rPr>
              <a:t>specifici poteri di rappresentanza sostanziale.</a:t>
            </a:r>
            <a:r>
              <a:rPr lang="it-IT" sz="1800" b="0" u="none" dirty="0">
                <a:effectLst/>
                <a:latin typeface="Trebuchet MS" panose="020B0603020202020204" pitchFamily="34" charset="0"/>
              </a:rPr>
              <a:t> </a:t>
            </a:r>
          </a:p>
          <a:p>
            <a:pPr algn="just"/>
            <a:endParaRPr lang="it-IT" sz="1800" b="0" u="none" dirty="0">
              <a:latin typeface="Trebuchet MS" panose="020B0603020202020204" pitchFamily="34" charset="0"/>
            </a:endParaRPr>
          </a:p>
          <a:p>
            <a:pPr algn="just"/>
            <a:r>
              <a:rPr lang="it-IT" sz="1800" u="none" dirty="0">
                <a:latin typeface="Trebuchet MS" panose="020B0603020202020204" pitchFamily="34" charset="0"/>
              </a:rPr>
              <a:t>DECRETO LEGISLATIVO 10 OTTOBRE 2022 n.151 </a:t>
            </a:r>
            <a:r>
              <a:rPr lang="it-IT" sz="1800" b="0" u="none" dirty="0">
                <a:latin typeface="Trebuchet MS" panose="020B0603020202020204" pitchFamily="34" charset="0"/>
              </a:rPr>
              <a:t>Norme sull’ufficio per il processo in attuazione della legge 26 novembre 2021, n. 206, e della legge 27 settembre 2021, n. 134.</a:t>
            </a:r>
          </a:p>
          <a:p>
            <a:pPr algn="just"/>
            <a:r>
              <a:rPr lang="it-IT" sz="1800" b="0" u="none" dirty="0">
                <a:latin typeface="Trebuchet MS" panose="020B0603020202020204" pitchFamily="34" charset="0"/>
              </a:rPr>
              <a:t>           Art. 15  «2. Nell’ambito delle sezioni circondariali, su delega del magistrato assegnatario del procedimento, </a:t>
            </a:r>
            <a:r>
              <a:rPr lang="it-IT" sz="1800" u="none" dirty="0">
                <a:latin typeface="Trebuchet MS" panose="020B0603020202020204" pitchFamily="34" charset="0"/>
              </a:rPr>
              <a:t>i giudici onorari esperti </a:t>
            </a:r>
            <a:r>
              <a:rPr lang="it-IT" sz="1800" b="0" u="none" dirty="0">
                <a:latin typeface="Trebuchet MS" panose="020B0603020202020204" pitchFamily="34" charset="0"/>
              </a:rPr>
              <a:t>(…) </a:t>
            </a:r>
            <a:r>
              <a:rPr lang="it-IT" sz="1800" u="none" dirty="0">
                <a:latin typeface="Trebuchet MS" panose="020B0603020202020204" pitchFamily="34" charset="0"/>
              </a:rPr>
              <a:t>coadiuvano i curatori speciali </a:t>
            </a:r>
            <a:r>
              <a:rPr lang="it-IT" sz="1800" b="0" u="none" dirty="0">
                <a:latin typeface="Trebuchet MS" panose="020B0603020202020204" pitchFamily="34" charset="0"/>
              </a:rPr>
              <a:t>nell’esercizio dei poteri di </a:t>
            </a:r>
            <a:r>
              <a:rPr lang="it-IT" sz="1800" u="none" dirty="0">
                <a:solidFill>
                  <a:srgbClr val="FF0000"/>
                </a:solidFill>
                <a:latin typeface="Trebuchet MS" panose="020B0603020202020204" pitchFamily="34" charset="0"/>
              </a:rPr>
              <a:t>rappresentanza sostanziale, garantiscono il raccordo con i servizi sociosanitari, </a:t>
            </a:r>
            <a:r>
              <a:rPr lang="it-IT" sz="1800" b="0" u="none" dirty="0">
                <a:latin typeface="Trebuchet MS" panose="020B0603020202020204" pitchFamily="34" charset="0"/>
              </a:rPr>
              <a:t>anche al fine di assicurare la tempestività dell’intervento giudiziario […]; </a:t>
            </a:r>
            <a:r>
              <a:rPr lang="it-IT" sz="1800" u="none" dirty="0">
                <a:latin typeface="Trebuchet MS" panose="020B0603020202020204" pitchFamily="34" charset="0"/>
              </a:rPr>
              <a:t>svolgono le attività di supporto dei servizi territoriali nell’esecuzione dei provvedimenti</a:t>
            </a:r>
            <a:r>
              <a:rPr lang="it-IT" sz="1800" b="0" u="none" dirty="0">
                <a:latin typeface="Trebuchet MS" panose="020B0603020202020204" pitchFamily="34" charset="0"/>
              </a:rPr>
              <a:t>. </a:t>
            </a:r>
            <a:endParaRPr lang="it-IT" sz="1800" u="none" dirty="0">
              <a:latin typeface="Trebuchet MS" panose="020B0603020202020204" pitchFamily="34" charset="0"/>
            </a:endParaRPr>
          </a:p>
        </p:txBody>
      </p:sp>
      <p:sp>
        <p:nvSpPr>
          <p:cNvPr id="4" name="object 2">
            <a:extLst>
              <a:ext uri="{FF2B5EF4-FFF2-40B4-BE49-F238E27FC236}">
                <a16:creationId xmlns:a16="http://schemas.microsoft.com/office/drawing/2014/main" id="{4F10A414-FC85-863A-E347-6C78FCD054CC}"/>
              </a:ext>
            </a:extLst>
          </p:cNvPr>
          <p:cNvSpPr/>
          <p:nvPr/>
        </p:nvSpPr>
        <p:spPr>
          <a:xfrm>
            <a:off x="990600" y="1371600"/>
            <a:ext cx="9607550" cy="0"/>
          </a:xfrm>
          <a:custGeom>
            <a:avLst/>
            <a:gdLst/>
            <a:ahLst/>
            <a:cxnLst/>
            <a:rect l="l" t="t" r="r" b="b"/>
            <a:pathLst>
              <a:path w="9607550">
                <a:moveTo>
                  <a:pt x="0" y="0"/>
                </a:moveTo>
                <a:lnTo>
                  <a:pt x="9607525" y="1"/>
                </a:lnTo>
              </a:path>
            </a:pathLst>
          </a:custGeom>
          <a:ln w="31750">
            <a:solidFill>
              <a:srgbClr val="B71E42"/>
            </a:solidFill>
          </a:ln>
        </p:spPr>
        <p:txBody>
          <a:bodyPr wrap="square" lIns="0" tIns="0" rIns="0" bIns="0" rtlCol="0"/>
          <a:lstStyle/>
          <a:p>
            <a:endParaRPr/>
          </a:p>
        </p:txBody>
      </p:sp>
      <p:sp>
        <p:nvSpPr>
          <p:cNvPr id="5" name="object 4">
            <a:extLst>
              <a:ext uri="{FF2B5EF4-FFF2-40B4-BE49-F238E27FC236}">
                <a16:creationId xmlns:a16="http://schemas.microsoft.com/office/drawing/2014/main" id="{B5C2E819-B639-3671-4F08-67492B9FB387}"/>
              </a:ext>
            </a:extLst>
          </p:cNvPr>
          <p:cNvSpPr/>
          <p:nvPr/>
        </p:nvSpPr>
        <p:spPr>
          <a:xfrm>
            <a:off x="1" y="0"/>
            <a:ext cx="1828799" cy="637395"/>
          </a:xfrm>
          <a:prstGeom prst="rect">
            <a:avLst/>
          </a:prstGeom>
          <a:blipFill>
            <a:blip r:embed="rId2" cstate="print"/>
            <a:stretch>
              <a:fillRect/>
            </a:stretch>
          </a:blipFill>
        </p:spPr>
        <p:txBody>
          <a:bodyPr wrap="square" lIns="0" tIns="0" rIns="0" bIns="0" rtlCol="0"/>
          <a:lstStyle/>
          <a:p>
            <a:endParaRPr/>
          </a:p>
        </p:txBody>
      </p:sp>
      <p:pic>
        <p:nvPicPr>
          <p:cNvPr id="5122" name="Picture 2">
            <a:extLst>
              <a:ext uri="{FF2B5EF4-FFF2-40B4-BE49-F238E27FC236}">
                <a16:creationId xmlns:a16="http://schemas.microsoft.com/office/drawing/2014/main" id="{7D8077BB-F4A5-0ACF-E0E4-BDD3DE9FBC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1654" y="2620160"/>
            <a:ext cx="4340346" cy="2847190"/>
          </a:xfrm>
          <a:prstGeom prst="rect">
            <a:avLst/>
          </a:prstGeom>
          <a:noFill/>
          <a:extLst>
            <a:ext uri="{909E8E84-426E-40DD-AFC4-6F175D3DCCD1}">
              <a14:hiddenFill xmlns:a14="http://schemas.microsoft.com/office/drawing/2010/main">
                <a:solidFill>
                  <a:srgbClr val="FFFFFF"/>
                </a:solidFill>
              </a14:hiddenFill>
            </a:ext>
          </a:extLst>
        </p:spPr>
      </p:pic>
      <p:sp>
        <p:nvSpPr>
          <p:cNvPr id="6" name="Freccia in giù 5">
            <a:extLst>
              <a:ext uri="{FF2B5EF4-FFF2-40B4-BE49-F238E27FC236}">
                <a16:creationId xmlns:a16="http://schemas.microsoft.com/office/drawing/2014/main" id="{63812F81-E08F-F1DA-F1D8-DE7D560ADBAA}"/>
              </a:ext>
            </a:extLst>
          </p:cNvPr>
          <p:cNvSpPr/>
          <p:nvPr/>
        </p:nvSpPr>
        <p:spPr>
          <a:xfrm>
            <a:off x="1447800" y="2064118"/>
            <a:ext cx="381000" cy="6088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Freccia a destra 6">
            <a:extLst>
              <a:ext uri="{FF2B5EF4-FFF2-40B4-BE49-F238E27FC236}">
                <a16:creationId xmlns:a16="http://schemas.microsoft.com/office/drawing/2014/main" id="{2837FBE2-7DB8-D3E5-ACD5-E19692F1C682}"/>
              </a:ext>
            </a:extLst>
          </p:cNvPr>
          <p:cNvSpPr/>
          <p:nvPr/>
        </p:nvSpPr>
        <p:spPr>
          <a:xfrm>
            <a:off x="171450" y="4876800"/>
            <a:ext cx="609600" cy="3246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7528959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A2B5C"/>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6062</TotalTime>
  <Words>2257</Words>
  <Application>Microsoft Macintosh PowerPoint</Application>
  <PresentationFormat>Widescreen</PresentationFormat>
  <Paragraphs>139</Paragraphs>
  <Slides>21</Slides>
  <Notes>2</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21</vt:i4>
      </vt:variant>
    </vt:vector>
  </HeadingPairs>
  <TitlesOfParts>
    <vt:vector size="29" baseType="lpstr">
      <vt:lpstr>Arial</vt:lpstr>
      <vt:lpstr>Calibri</vt:lpstr>
      <vt:lpstr>Century Gothic</vt:lpstr>
      <vt:lpstr>Courier New</vt:lpstr>
      <vt:lpstr>Times New Roman</vt:lpstr>
      <vt:lpstr>Trebuchet MS</vt:lpstr>
      <vt:lpstr>Wingdings</vt:lpstr>
      <vt:lpstr>Office Theme</vt:lpstr>
      <vt:lpstr>Presentazione standard di PowerPoint</vt:lpstr>
      <vt:lpstr>Un lungo percorso…</vt:lpstr>
      <vt:lpstr>FINALITA’ DEL LEGISLATORE</vt:lpstr>
      <vt:lpstr>IL CURATORE SPECIALE E LA RIFORMA </vt:lpstr>
      <vt:lpstr>CURATORE SPECIALE DEL MINORE E CURATORE DEL MINORE</vt:lpstr>
      <vt:lpstr>Il curatore speciale e i poteri del Giudice: art. 473-bis.2 co. 1 c.p.c.</vt:lpstr>
      <vt:lpstr>Il curatore speciale: art. 473-bis.8 c.p.c.</vt:lpstr>
      <vt:lpstr>IL CURATORE SPECIALE: ART. 473-bis.8, co. 2 c.p.c.</vt:lpstr>
      <vt:lpstr>IL CURATORE SPECIALE ART. 473-bis.8 c.p.c.</vt:lpstr>
      <vt:lpstr>IL CURATORE SPECIALE ART. 473-bis.8 c.p.c.</vt:lpstr>
      <vt:lpstr>IL CURATORE SPECIALE ART. 473-bis.8: L’ASCOLTO</vt:lpstr>
      <vt:lpstr>Il curatore speciale art. 473-bis.4: L’ASCOLTO</vt:lpstr>
      <vt:lpstr>Il curatore speciale art. 473-bis.4: quando non si procede all’ascolto?</vt:lpstr>
      <vt:lpstr>IL CURATORE SPECIALE ART. 473-bis.5: MODALITA’ DI ASCOLTO NEL PROCESSO</vt:lpstr>
      <vt:lpstr>NOMINA DEL CURATORE EX ART. 473 bis 7</vt:lpstr>
      <vt:lpstr>Attuazione dei provvedimento ex art. 473- bis 38</vt:lpstr>
      <vt:lpstr>Art. 5 bis legge 4 maggio 1983, n. 184 </vt:lpstr>
      <vt:lpstr>Art. 5 bis legge 4 maggio 1983, n. 184 </vt:lpstr>
      <vt:lpstr>STRUMENTI OPERATIVI PER IL CURATORE SPECIALE A CURA DI UNCM </vt:lpstr>
      <vt:lpstr>LINEE GUIDA UNCM E CNF</vt:lpstr>
      <vt:lpstr>BIBLIOGRAFIA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Camilla</dc:creator>
  <cp:lastModifiedBy>Grazia Ofelia Cesaro</cp:lastModifiedBy>
  <cp:revision>79</cp:revision>
  <dcterms:created xsi:type="dcterms:W3CDTF">2022-10-25T10:12:35Z</dcterms:created>
  <dcterms:modified xsi:type="dcterms:W3CDTF">2023-03-31T15:26:08Z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2022-10-07T00:00:00Z</vt:filetime>
  </property>
  <property fmtid="{D5CDD505-2E9C-101B-9397-08002B2CF9AE}" pid="3" name="LastSaved">
    <vt:filetime>2022-10-25T00:00:00Z</vt:filetime>
  </property>
</Properties>
</file>